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20" r:id="rId1"/>
  </p:sldMasterIdLst>
  <p:notesMasterIdLst>
    <p:notesMasterId r:id="rId74"/>
  </p:notesMasterIdLst>
  <p:sldIdLst>
    <p:sldId id="256" r:id="rId2"/>
    <p:sldId id="519" r:id="rId3"/>
    <p:sldId id="1059" r:id="rId4"/>
    <p:sldId id="907" r:id="rId5"/>
    <p:sldId id="909" r:id="rId6"/>
    <p:sldId id="911" r:id="rId7"/>
    <p:sldId id="912" r:id="rId8"/>
    <p:sldId id="914" r:id="rId9"/>
    <p:sldId id="916" r:id="rId10"/>
    <p:sldId id="918" r:id="rId11"/>
    <p:sldId id="923" r:id="rId12"/>
    <p:sldId id="921" r:id="rId13"/>
    <p:sldId id="925" r:id="rId14"/>
    <p:sldId id="1065" r:id="rId15"/>
    <p:sldId id="927" r:id="rId16"/>
    <p:sldId id="928" r:id="rId17"/>
    <p:sldId id="929" r:id="rId18"/>
    <p:sldId id="930" r:id="rId19"/>
    <p:sldId id="931" r:id="rId20"/>
    <p:sldId id="1060" r:id="rId21"/>
    <p:sldId id="1061" r:id="rId22"/>
    <p:sldId id="1063" r:id="rId23"/>
    <p:sldId id="1066" r:id="rId24"/>
    <p:sldId id="1062" r:id="rId25"/>
    <p:sldId id="1068" r:id="rId26"/>
    <p:sldId id="1069" r:id="rId27"/>
    <p:sldId id="1070" r:id="rId28"/>
    <p:sldId id="1071" r:id="rId29"/>
    <p:sldId id="1067" r:id="rId30"/>
    <p:sldId id="1076" r:id="rId31"/>
    <p:sldId id="1064" r:id="rId32"/>
    <p:sldId id="1075" r:id="rId33"/>
    <p:sldId id="1077" r:id="rId34"/>
    <p:sldId id="1078" r:id="rId35"/>
    <p:sldId id="1079" r:id="rId36"/>
    <p:sldId id="1074" r:id="rId37"/>
    <p:sldId id="932" r:id="rId38"/>
    <p:sldId id="933" r:id="rId39"/>
    <p:sldId id="934" r:id="rId40"/>
    <p:sldId id="935" r:id="rId41"/>
    <p:sldId id="936" r:id="rId42"/>
    <p:sldId id="937" r:id="rId43"/>
    <p:sldId id="938" r:id="rId44"/>
    <p:sldId id="939" r:id="rId45"/>
    <p:sldId id="940" r:id="rId46"/>
    <p:sldId id="941" r:id="rId47"/>
    <p:sldId id="943" r:id="rId48"/>
    <p:sldId id="942" r:id="rId49"/>
    <p:sldId id="944" r:id="rId50"/>
    <p:sldId id="945" r:id="rId51"/>
    <p:sldId id="947" r:id="rId52"/>
    <p:sldId id="948" r:id="rId53"/>
    <p:sldId id="1081" r:id="rId54"/>
    <p:sldId id="924" r:id="rId55"/>
    <p:sldId id="949" r:id="rId56"/>
    <p:sldId id="952" r:id="rId57"/>
    <p:sldId id="950" r:id="rId58"/>
    <p:sldId id="951" r:id="rId59"/>
    <p:sldId id="953" r:id="rId60"/>
    <p:sldId id="954" r:id="rId61"/>
    <p:sldId id="955" r:id="rId62"/>
    <p:sldId id="922" r:id="rId63"/>
    <p:sldId id="1002" r:id="rId64"/>
    <p:sldId id="1006" r:id="rId65"/>
    <p:sldId id="1007" r:id="rId66"/>
    <p:sldId id="1012" r:id="rId67"/>
    <p:sldId id="1014" r:id="rId68"/>
    <p:sldId id="1017" r:id="rId69"/>
    <p:sldId id="1020" r:id="rId70"/>
    <p:sldId id="1021" r:id="rId71"/>
    <p:sldId id="1024" r:id="rId72"/>
    <p:sldId id="919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5D0345F-8CF6-4DA5-81E4-9CBF04AABC52}">
          <p14:sldIdLst>
            <p14:sldId id="256"/>
            <p14:sldId id="519"/>
            <p14:sldId id="1059"/>
            <p14:sldId id="907"/>
            <p14:sldId id="909"/>
            <p14:sldId id="911"/>
            <p14:sldId id="912"/>
            <p14:sldId id="914"/>
            <p14:sldId id="916"/>
            <p14:sldId id="918"/>
            <p14:sldId id="923"/>
            <p14:sldId id="921"/>
            <p14:sldId id="925"/>
            <p14:sldId id="1065"/>
            <p14:sldId id="927"/>
            <p14:sldId id="928"/>
            <p14:sldId id="929"/>
            <p14:sldId id="930"/>
            <p14:sldId id="931"/>
            <p14:sldId id="1060"/>
            <p14:sldId id="1061"/>
            <p14:sldId id="1063"/>
            <p14:sldId id="1066"/>
          </p14:sldIdLst>
        </p14:section>
        <p14:section name="Раздел без заголовка" id="{BC603EE2-B015-4430-8E4F-9580B5781AC8}">
          <p14:sldIdLst>
            <p14:sldId id="1062"/>
            <p14:sldId id="1068"/>
            <p14:sldId id="1069"/>
            <p14:sldId id="1070"/>
            <p14:sldId id="1071"/>
            <p14:sldId id="1067"/>
          </p14:sldIdLst>
        </p14:section>
        <p14:section name="Раздел без заголовка" id="{79FA13A8-F104-4361-93F9-0683F283EB04}">
          <p14:sldIdLst>
            <p14:sldId id="1064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3"/>
            <p14:sldId id="942"/>
            <p14:sldId id="944"/>
            <p14:sldId id="945"/>
            <p14:sldId id="947"/>
            <p14:sldId id="948"/>
            <p14:sldId id="924"/>
            <p14:sldId id="949"/>
            <p14:sldId id="952"/>
            <p14:sldId id="950"/>
            <p14:sldId id="951"/>
            <p14:sldId id="953"/>
            <p14:sldId id="954"/>
            <p14:sldId id="955"/>
            <p14:sldId id="922"/>
            <p14:sldId id="1002"/>
            <p14:sldId id="1006"/>
            <p14:sldId id="1007"/>
            <p14:sldId id="1012"/>
            <p14:sldId id="1014"/>
            <p14:sldId id="1017"/>
            <p14:sldId id="1020"/>
            <p14:sldId id="1021"/>
            <p14:sldId id="1024"/>
            <p14:sldId id="919"/>
            <p14:sldId id="957"/>
            <p14:sldId id="958"/>
            <p14:sldId id="994"/>
            <p14:sldId id="962"/>
            <p14:sldId id="963"/>
            <p14:sldId id="965"/>
            <p14:sldId id="993"/>
            <p14:sldId id="966"/>
            <p14:sldId id="969"/>
            <p14:sldId id="970"/>
            <p14:sldId id="971"/>
            <p14:sldId id="972"/>
            <p14:sldId id="973"/>
            <p14:sldId id="975"/>
            <p14:sldId id="976"/>
            <p14:sldId id="977"/>
            <p14:sldId id="979"/>
            <p14:sldId id="967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5"/>
            <p14:sldId id="1025"/>
            <p14:sldId id="1026"/>
            <p14:sldId id="1027"/>
            <p14:sldId id="1029"/>
            <p14:sldId id="1030"/>
            <p14:sldId id="1031"/>
            <p14:sldId id="1028"/>
            <p14:sldId id="1034"/>
            <p14:sldId id="1035"/>
            <p14:sldId id="1040"/>
            <p14:sldId id="1038"/>
            <p14:sldId id="959"/>
            <p14:sldId id="997"/>
            <p14:sldId id="998"/>
            <p14:sldId id="915"/>
            <p14:sldId id="1001"/>
            <p14:sldId id="1043"/>
            <p14:sldId id="1044"/>
            <p14:sldId id="1045"/>
            <p14:sldId id="1048"/>
            <p14:sldId id="1049"/>
            <p14:sldId id="1041"/>
            <p14:sldId id="1050"/>
            <p14:sldId id="1058"/>
            <p14:sldId id="1052"/>
            <p14:sldId id="1053"/>
            <p14:sldId id="1054"/>
            <p14:sldId id="1055"/>
            <p14:sldId id="1056"/>
            <p14:sldId id="1051"/>
            <p14:sldId id="1057"/>
            <p14:sldId id="1000"/>
            <p14:sldId id="1047"/>
            <p14:sldId id="999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94"/>
            <p14:sldId id="899"/>
            <p14:sldId id="881"/>
            <p14:sldId id="882"/>
            <p14:sldId id="521"/>
            <p14:sldId id="883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  <p14:sldId id="892"/>
            <p14:sldId id="893"/>
            <p14:sldId id="895"/>
            <p14:sldId id="897"/>
            <p14:sldId id="896"/>
            <p14:sldId id="900"/>
            <p14:sldId id="898"/>
            <p14:sldId id="901"/>
            <p14:sldId id="524"/>
            <p14:sldId id="903"/>
            <p14:sldId id="904"/>
            <p14:sldId id="905"/>
            <p14:sldId id="902"/>
            <p14:sldId id="866"/>
            <p14:sldId id="787"/>
            <p14:sldId id="798"/>
            <p14:sldId id="802"/>
            <p14:sldId id="800"/>
            <p14:sldId id="799"/>
            <p14:sldId id="804"/>
            <p14:sldId id="560"/>
            <p14:sldId id="3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имир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3C2"/>
    <a:srgbClr val="0000CC"/>
    <a:srgbClr val="3333FF"/>
    <a:srgbClr val="00009E"/>
    <a:srgbClr val="660033"/>
    <a:srgbClr val="990033"/>
    <a:srgbClr val="CC00CC"/>
    <a:srgbClr val="003300"/>
    <a:srgbClr val="0080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8" autoAdjust="0"/>
    <p:restoredTop sz="79589" autoAdjust="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A197-5E5E-4DD1-A8C1-90BD13BF11D3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A419-1108-4FA4-BD64-1F2F8C840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74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A419-1108-4FA4-BD64-1F2F8C840C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4AF0-97AA-4D47-94E5-293C4FCC21DA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CE25-8B86-4B7D-A7D1-EDA6F33E1BA4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403-00D3-4875-937C-0387D19B448B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93E7-3A36-47CB-9800-C97DD041C558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C954-FF20-4D5F-92A8-A5C3ACF4C4BD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170-4121-4BFC-9AB1-D6A1313CA792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D937-CC84-44FD-B68C-7C4D414DF604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3C2-B137-45E0-A9A6-2342E0ED75BB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5FB-92FF-41AA-84EC-FC068E310B62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2556-12D1-42DD-A8FE-7B78A7DE026F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B00-5F66-4A76-BD58-334C57A24CEA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16F803-3034-4E99-B49D-69B5BA56D287}" type="datetime1">
              <a:rPr lang="ru-RU" smtClean="0"/>
              <a:pPr/>
              <a:t>31.10.2021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1%87%D0%B8%D1%82%D0%B0%D0%BD%D0%B8%D0%B5" TargetMode="External"/><Relationship Id="rId2" Type="http://schemas.openxmlformats.org/officeDocument/2006/relationships/hyperlink" Target="https://ru.wikipedia.org/wiki/%D0%A1%D0%BB%D0%BE%D0%B6%D0%B5%D0%BD%D0%B8%D0%B5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www.resolventa.ru/index.php/tselye-chisla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296" y="0"/>
            <a:ext cx="8803704" cy="764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tIns="0" bIns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solidFill>
                  <a:srgbClr val="660033"/>
                </a:solidFill>
              </a:rPr>
              <a:t>ОСНОВЫ </a:t>
            </a:r>
            <a:r>
              <a:rPr lang="ru-RU" sz="4400" b="1" dirty="0" smtClean="0">
                <a:solidFill>
                  <a:srgbClr val="660033"/>
                </a:solidFill>
              </a:rPr>
              <a:t>МАТЕМАТИКИ </a:t>
            </a:r>
            <a:r>
              <a:rPr lang="ru-RU" sz="3200" b="1" dirty="0" smtClean="0">
                <a:solidFill>
                  <a:srgbClr val="660033"/>
                </a:solidFill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</a:rPr>
              <a:t>МК Часть 1</a:t>
            </a:r>
            <a:r>
              <a:rPr lang="ru-RU" sz="3200" b="1" dirty="0" smtClean="0">
                <a:solidFill>
                  <a:srgbClr val="660033"/>
                </a:solidFill>
              </a:rPr>
              <a:t>) </a:t>
            </a:r>
            <a:endParaRPr lang="ru-RU" sz="4400" dirty="0">
              <a:solidFill>
                <a:srgbClr val="6600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412777"/>
          <a:ext cx="7920880" cy="4949663"/>
        </p:xfrm>
        <a:graphic>
          <a:graphicData uri="http://schemas.openxmlformats.org/drawingml/2006/table">
            <a:tbl>
              <a:tblPr/>
              <a:tblGrid>
                <a:gridCol w="5036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4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584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66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НАИМЕНОВАНИЕ ЗАНЯТИЙ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660066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66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ЛЕКЦИИ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660066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ПРАКТИКА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CC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КОНСУЛЬТАЦИИ</a:t>
                      </a:r>
                      <a:endParaRPr lang="ru-RU" sz="10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660066"/>
                          </a:solidFill>
                          <a:highlight>
                            <a:srgbClr val="C0C0C0"/>
                          </a:highlight>
                          <a:latin typeface="Arial"/>
                          <a:ea typeface="Calibri"/>
                          <a:cs typeface="Times New Roman"/>
                        </a:rPr>
                        <a:t>ЭКЗАМЕН (</a:t>
                      </a:r>
                      <a:r>
                        <a:rPr lang="ru-RU" sz="1900" b="1" dirty="0" err="1" smtClean="0">
                          <a:solidFill>
                            <a:srgbClr val="660066"/>
                          </a:solidFill>
                          <a:highlight>
                            <a:srgbClr val="C0C0C0"/>
                          </a:highlight>
                          <a:latin typeface="Arial"/>
                          <a:ea typeface="Calibri"/>
                          <a:cs typeface="Times New Roman"/>
                        </a:rPr>
                        <a:t>диф</a:t>
                      </a:r>
                      <a:r>
                        <a:rPr lang="ru-RU" sz="1900" b="1" dirty="0" smtClean="0">
                          <a:solidFill>
                            <a:srgbClr val="660066"/>
                          </a:solidFill>
                          <a:highlight>
                            <a:srgbClr val="C0C0C0"/>
                          </a:highlight>
                          <a:latin typeface="Arial"/>
                          <a:ea typeface="Calibri"/>
                          <a:cs typeface="Times New Roman"/>
                        </a:rPr>
                        <a:t>. Зачёт)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 АУДИТОРНЫХ ЗАНЯТИЙ</a:t>
                      </a:r>
                      <a:endParaRPr lang="ru-RU" sz="1000" dirty="0">
                        <a:solidFill>
                          <a:srgbClr val="6600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ru-RU" sz="1100" dirty="0">
                        <a:solidFill>
                          <a:srgbClr val="6600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66"/>
                          </a:solidFill>
                          <a:latin typeface="Arial"/>
                          <a:ea typeface="Calibri"/>
                          <a:cs typeface="Times New Roman"/>
                        </a:rPr>
                        <a:t>СРС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33"/>
                          </a:solidFill>
                          <a:latin typeface="Arial"/>
                          <a:ea typeface="Calibri"/>
                          <a:cs typeface="Times New Roman"/>
                        </a:rPr>
                        <a:t>ВСЕГО ЧАСОВ</a:t>
                      </a:r>
                      <a:endParaRPr lang="ru-RU" sz="11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  <a:endParaRPr lang="ru-RU" sz="11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B6811F39-ECC0-4D79-9D14-EA36D9C17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" cy="476250"/>
          </a:xfrm>
          <a:prstGeom prst="rect">
            <a:avLst/>
          </a:prstGeom>
          <a:solidFill>
            <a:schemeClr val="accent2"/>
          </a:solidFill>
        </p:spPr>
        <p:txBody>
          <a:bodyPr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4000" b="1" smtClean="0">
                <a:solidFill>
                  <a:srgbClr val="FF0000"/>
                </a:solidFill>
              </a:rPr>
              <a:pPr/>
              <a:t>1</a:t>
            </a:fld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64807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Почему это так?!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280" y="692696"/>
            <a:ext cx="8794224" cy="13639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ЭВКЛИД (философ) «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III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век до н. э.»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Определял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«натуральное число»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как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множество»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состоящее из единиц.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(Так трактуют современные учебники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988840"/>
            <a:ext cx="8074144" cy="122413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Но термин (слово)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«МНОЖЕСТВО» 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или «собрание» или «совокупность» и т. п. совсем</a:t>
            </a:r>
            <a:r>
              <a:rPr kumimoji="0" lang="ru-RU" sz="28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не понятие </a:t>
            </a:r>
            <a:r>
              <a:rPr kumimoji="0" lang="ru-RU" sz="28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«ЧИСЛО» 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4768" y="3212976"/>
            <a:ext cx="8829720" cy="201622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Тогда, что же такое число?! </a:t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Это неограниченно продолжающийся ряд 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«целых чисел»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– 1, 2, 3, …и т. д.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Такой ряд называется «натуральным рядом». Никому не приходило в голову использовать части целых единиц!!!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56376" y="5949280"/>
            <a:ext cx="1187624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-108520" y="0"/>
            <a:ext cx="1440160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FFFF00"/>
                </a:solidFill>
                <a:latin typeface="Calibri" pitchFamily="34" charset="0"/>
              </a:rPr>
              <a:t>Математика (основы)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42EF3F-D214-4C7A-B157-5F200DB9063F}"/>
              </a:ext>
            </a:extLst>
          </p:cNvPr>
          <p:cNvSpPr txBox="1"/>
          <p:nvPr/>
        </p:nvSpPr>
        <p:spPr>
          <a:xfrm>
            <a:off x="-108520" y="1837525"/>
            <a:ext cx="8640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65A20E-FABC-4F35-81DA-BF22ED9951BD}"/>
              </a:ext>
            </a:extLst>
          </p:cNvPr>
          <p:cNvSpPr txBox="1"/>
          <p:nvPr/>
        </p:nvSpPr>
        <p:spPr>
          <a:xfrm>
            <a:off x="-36512" y="5674603"/>
            <a:ext cx="80992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Бене (множественная форма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notate</a:t>
            </a:r>
            <a:r>
              <a:rPr lang="ru-RU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bene</a:t>
            </a:r>
            <a:r>
              <a:rPr lang="ru-RU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r>
              <a:rPr lang="ru-RU" sz="3200" dirty="0">
                <a:solidFill>
                  <a:srgbClr val="4F4F4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4F4F4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–  </a:t>
            </a:r>
            <a:r>
              <a:rPr lang="ru-RU" sz="1800" b="1" dirty="0">
                <a:solidFill>
                  <a:srgbClr val="0A13C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латинская  фраза означает «хорошо заметьте», то есть - "обрати должное внимание" </a:t>
            </a:r>
            <a:endParaRPr lang="ru-RU" b="1" dirty="0">
              <a:solidFill>
                <a:srgbClr val="0A13C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04" y="116632"/>
            <a:ext cx="8650208" cy="93610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 делить единицу на части становится </a:t>
            </a:r>
            <a:r>
              <a:rPr lang="ru-RU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необходимостью!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340768"/>
            <a:ext cx="7992888" cy="532859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Например, необходимо найти длину диагонали АС квадрата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ABCD,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сторона которого АВ=1 м (метр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). Известно (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ещё в глубокой древности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), что площадь квадрата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ACEF, 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построенного на диагонали, в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точности 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равна удвоенной площади исходного квадрата, а именно 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</a:t>
            </a:r>
            <a:r>
              <a:rPr lang="ru-RU" sz="36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=2</a:t>
            </a:r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тогда величина </a:t>
            </a:r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 – диагональ квадрата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BCD,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должна удовлетворять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«точности». </a:t>
            </a:r>
            <a:br>
              <a:rPr lang="ru-RU" sz="44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 тем, никакое  целое число и никое дробное число не могут удовлетворять уравнению </a:t>
            </a:r>
            <a:br>
              <a:rPr lang="ru-RU" sz="24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</a:t>
            </a:r>
            <a:r>
              <a:rPr lang="ru-RU" sz="32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=2   в «точности».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364" y="2060848"/>
            <a:ext cx="21059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8100392" y="6165304"/>
            <a:ext cx="1043608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-108520" y="0"/>
            <a:ext cx="1440160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FFFF00"/>
                </a:solidFill>
                <a:latin typeface="Calibri" pitchFamily="34" charset="0"/>
              </a:rPr>
              <a:t>Математика (основы)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140CA7-BECD-411D-B974-5A5CF7129543}"/>
              </a:ext>
            </a:extLst>
          </p:cNvPr>
          <p:cNvSpPr txBox="1"/>
          <p:nvPr/>
        </p:nvSpPr>
        <p:spPr>
          <a:xfrm>
            <a:off x="-352024" y="4983559"/>
            <a:ext cx="103559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424" y="-301744"/>
            <a:ext cx="7890080" cy="193054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Поэтому, если нельзя отказаться от геометрической точности измерения длин, то необходимо допущение,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268760"/>
            <a:ext cx="6696744" cy="417646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 именно, уравнение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АС</a:t>
            </a:r>
            <a:r>
              <a:rPr lang="ru-RU" sz="32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=2  </a:t>
            </a:r>
            <a:b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имеет точный корень,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(см . Теорему Пифагора)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85000"/>
              </a:lnSpc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Данное число может иметь только приближённое значение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любой степенью точности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(доли единиц).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и будет число, которое называется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«ИРРАЦИОНАЛЬНЫМ».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298008"/>
            <a:ext cx="1296144" cy="41091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1512168" cy="57606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160" y="5666519"/>
            <a:ext cx="640871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7991872" y="6165304"/>
            <a:ext cx="1152128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35496" y="7200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C6125C-87ED-4A4B-9E12-5BD05C985208}"/>
              </a:ext>
            </a:extLst>
          </p:cNvPr>
          <p:cNvSpPr txBox="1"/>
          <p:nvPr/>
        </p:nvSpPr>
        <p:spPr>
          <a:xfrm>
            <a:off x="107504" y="5661248"/>
            <a:ext cx="103559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36" y="44624"/>
            <a:ext cx="8682168" cy="561662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dirty="0"/>
              <a:t>      Тогда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«ИРРАЦИОНАЛЬНОЕ» число это </a:t>
            </a: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совокупность (множество) некоторого количества целых положительных или целых отрицательных единиц и такой части единицы, которая не может быть выражена точно целым числом (число может быть и нулём). Совершенно очевидно, что иррациональное число представить нельзя, но можно с любой степенью точности заменить рациональным числом </a:t>
            </a:r>
            <a:b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Числа, являющие корнями алгебраических уравнений с целыми коэффициентами, называются алгебраическими числами. 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661248"/>
            <a:ext cx="8568952" cy="10801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 сегодняшний день, в практике используются: 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«иррациональные числа» «отрицательные числа», «комплексные числа».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861048"/>
            <a:ext cx="530241" cy="648072"/>
          </a:xfrm>
          <a:prstGeom prst="rect">
            <a:avLst/>
          </a:prstGeom>
          <a:noFill/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8100392" y="6165304"/>
            <a:ext cx="1043608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35496" y="7200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D6F290-8BAE-4812-9585-8C1565442D10}"/>
              </a:ext>
            </a:extLst>
          </p:cNvPr>
          <p:cNvSpPr txBox="1"/>
          <p:nvPr/>
        </p:nvSpPr>
        <p:spPr>
          <a:xfrm>
            <a:off x="-396552" y="2947935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0"/>
            <a:ext cx="9144000" cy="242088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800" dirty="0"/>
              <a:t>     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«ИРРАЦИОНАЛЬНОЕ» число </a:t>
            </a:r>
            <a:r>
              <a:rPr lang="ru-RU" sz="20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Индивидуальное </a:t>
            </a:r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Задание:</a:t>
            </a:r>
            <a:r>
              <a:rPr lang="ru-RU" sz="20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рассчитать (определить) величину диагонали </a:t>
            </a:r>
            <a:r>
              <a:rPr lang="ru-RU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АС</a:t>
            </a:r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треугольника</a:t>
            </a:r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ABCD </a:t>
            </a:r>
            <a:r>
              <a:rPr lang="en-US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что одно и то же – сторона квадрата </a:t>
            </a:r>
            <a:r>
              <a:rPr lang="en-US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ACEF)</a:t>
            </a:r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по стороне </a:t>
            </a:r>
            <a:r>
              <a:rPr lang="ru-RU" sz="2800" b="1" i="1" dirty="0" err="1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АВ</a:t>
            </a:r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квадрата</a:t>
            </a:r>
            <a:r>
              <a:rPr lang="ru-RU" sz="20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ABCD</a:t>
            </a:r>
            <a:r>
              <a:rPr lang="ru-RU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Смотри варианты в таблице</a:t>
            </a:r>
            <a:r>
              <a:rPr lang="ru-RU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(консультация на пл. 10…13)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6" y="5833070"/>
            <a:ext cx="3168352" cy="72323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 сегодняшний день, в практике используются: 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«иррациональные числа» «отрицательные числа», «комплексные числа».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100392" y="6165304"/>
            <a:ext cx="1043608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-173642" y="0"/>
            <a:ext cx="1296144" cy="7699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D6F290-8BAE-4812-9585-8C1565442D10}"/>
              </a:ext>
            </a:extLst>
          </p:cNvPr>
          <p:cNvSpPr txBox="1"/>
          <p:nvPr/>
        </p:nvSpPr>
        <p:spPr>
          <a:xfrm>
            <a:off x="-402487" y="3456806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EECE1CD-2616-4AF5-9CB4-CA03CD185C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8100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CC9519F7-75A2-4DA7-8411-04B91B8D1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5024641"/>
              </p:ext>
            </p:extLst>
          </p:nvPr>
        </p:nvGraphicFramePr>
        <p:xfrm>
          <a:off x="3275856" y="2420888"/>
          <a:ext cx="2247900" cy="434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3260204736"/>
                    </a:ext>
                  </a:extLst>
                </a:gridCol>
                <a:gridCol w="1104900">
                  <a:extLst>
                    <a:ext uri="{9D8B030D-6E8A-4147-A177-3AD203B41FA5}">
                      <a16:colId xmlns="" xmlns:a16="http://schemas.microsoft.com/office/drawing/2014/main" val="226576198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Номер Вар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АВ-величина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635615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CC"/>
                          </a:solidFill>
                          <a:effectLst/>
                        </a:rPr>
                        <a:t>Образец 1</a:t>
                      </a:r>
                      <a:endParaRPr lang="ru-RU" sz="1200" b="0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CC"/>
                          </a:solidFill>
                          <a:effectLst/>
                        </a:rPr>
                        <a:t>1,0000</a:t>
                      </a:r>
                      <a:endParaRPr lang="ru-RU" sz="1200" b="0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467310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В-1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20,0000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897406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21,0000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3686026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В-3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22,0000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6852721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В-4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23,0000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6374954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В-5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24,0000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9901587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В-6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25,0000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169369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В-7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25,5000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3709499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В-8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26,5000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3650995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В-9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27,5000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301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В-10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28,5000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455349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В-11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29,5000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3894112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В-12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30,0000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1443612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В-13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20,0000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1677939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В-14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21,5000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29797177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5994C266-15DE-4569-9BD7-416B3C7D8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1170065"/>
              </p:ext>
            </p:extLst>
          </p:nvPr>
        </p:nvGraphicFramePr>
        <p:xfrm>
          <a:off x="5996507" y="2486025"/>
          <a:ext cx="2247900" cy="437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3946889180"/>
                    </a:ext>
                  </a:extLst>
                </a:gridCol>
                <a:gridCol w="1104900">
                  <a:extLst>
                    <a:ext uri="{9D8B030D-6E8A-4147-A177-3AD203B41FA5}">
                      <a16:colId xmlns="" xmlns:a16="http://schemas.microsoft.com/office/drawing/2014/main" val="41981190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В-15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22,5000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9418079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В-16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23,5000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3901425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В-17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24,5000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555223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В-18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25,5000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454646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В-19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19,5000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7292028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20,9000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7163261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В-21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21,5000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9235576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В-22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22,5000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3580966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В-23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23,5000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2144552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В-24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24,5000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3986519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В-25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25,5000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7844487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В-26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26,5000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295624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В-27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27,5000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7553429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В-28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CC"/>
                          </a:solidFill>
                          <a:effectLst/>
                        </a:rPr>
                        <a:t>28,5000</a:t>
                      </a:r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6984299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В-29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29,5000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9597373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В-30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30,5000</a:t>
                      </a:r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6307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12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2008"/>
            <a:ext cx="7848872" cy="69269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«Отрицательные числа»!!!!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764704"/>
            <a:ext cx="8496944" cy="597666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Часто встречаются случаи, когда  действие «вычитание» не всегда возможно, нельзя вычесть большее число из меньшего: 5 из 3, 200 из 100 и т. д.  Долгое время в практике этого и не было нужно. Индусские математики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VII 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век до н. э.) нашли образы такого вычисления, используя операции при торговых расчётах.  Если купец имел, например 500 денежных единиц , а закупал товара на 300, то у него оставалось 200  денежных единиц: 500-300=200. А если он имел 300, а закупал товара на 500, то купец оставался в долгу на 200  денежных единиц: 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300-500=«200 денежных единиц долга».  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этом случае форма записи такой сделки выглядела так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точкой на верху, означающее </a:t>
            </a:r>
            <a:r>
              <a:rPr kumimoji="0" lang="ru-RU" sz="28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«200» денежных единиц долга. 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Такое толкование носило искусственный характер, так как купец никогда не находил сумму долга «вычитанием» 300-500, а всегда выполнял вычитание 500-300, кроме того, на этой основе можно лишь с натяжкой объяснить правило сложения и вычитание «чисел с точками на верху», но никогда нельзя было объяснить правило 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«умножение» или «деления».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753036"/>
            <a:ext cx="31835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8172400" y="6165304"/>
            <a:ext cx="971600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Рисунок 15">
            <a:extLst>
              <a:ext uri="{FF2B5EF4-FFF2-40B4-BE49-F238E27FC236}">
                <a16:creationId xmlns="" xmlns:a16="http://schemas.microsoft.com/office/drawing/2014/main" id="{2A4C8665-3DE3-4829-A870-29E0B69B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6888" y="3717032"/>
            <a:ext cx="110045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78376"/>
            <a:ext cx="8538152" cy="6035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ru-RU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«НЕВОЗМОЖНОСТЬ»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вычитания большего числа из меньшего обуславливает тем, что натуральный ряд  чисел бесконечен толь в одну сторону. Но если последовательно вычитать число «1» , начиная, например из числа «7», то можно получить числа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6, 5, 4, 3, 2, 1,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 далее вычитание даёт уже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«отсутствие числа» и дальнейшее действие вычитание невозможно.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Потому что, если необходимо сделать вычитание всегда возможным, </a:t>
            </a:r>
            <a:r>
              <a:rPr lang="ru-RU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  надо учитывать следующее: </a:t>
            </a:r>
            <a:br>
              <a:rPr lang="ru-RU" sz="3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«отсутствие числа» считать также «числом» - нуль;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 от этого числа (нуль) считать возможным отнимать ещё одну единицу и т. д. </a:t>
            </a:r>
            <a:br>
              <a:rPr lang="ru-RU" sz="24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Тогда возможно получать новые числа «с точками на верху». В настоящее время форма записи выглядит так: «-1», «-2», «-3»…и т. д. Эти числа называются целыми отрицательными числами. И стоящий в переде знак </a:t>
            </a:r>
            <a:r>
              <a:rPr lang="ru-RU" sz="3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«-»</a:t>
            </a:r>
            <a: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носит название знака количества в отличии от знака вычитания  знака действия.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целых отрицательных чисел ведёт за собой и использование дробных отрицательных чисел. 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72008"/>
            <a:ext cx="8064896" cy="6926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      Отрицательные числа» (продолжение)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8028384" y="6165304"/>
            <a:ext cx="1080120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7" name="Рисунок 15">
            <a:extLst>
              <a:ext uri="{FF2B5EF4-FFF2-40B4-BE49-F238E27FC236}">
                <a16:creationId xmlns="" xmlns:a16="http://schemas.microsoft.com/office/drawing/2014/main" id="{079C463B-F317-430E-A8C5-71B23516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488" y="6079624"/>
            <a:ext cx="1259632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0880" cy="77841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00CC"/>
                </a:solidFill>
              </a:rPr>
              <a:t>КОМПЛЕКСНЫЕ   ЧИСЛА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908720"/>
            <a:ext cx="8928992" cy="5832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Алгебраическое уравнение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второй степени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иначе называется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«квадратным»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Уравнение имеет общий вид   </a:t>
            </a:r>
            <a:r>
              <a:rPr lang="en-US" sz="4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en-US" sz="4000" b="1" i="1" baseline="30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+b</a:t>
            </a:r>
            <a:r>
              <a:rPr lang="ru-RU" sz="4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+c=0</a:t>
            </a:r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a,  b,   c, 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числа или буквенные выражения, содержащие известные величины (коэффициенты), причём коэффициент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 может быть равен нулю, иначе уравнение будет не квадратным (уравнение первой степени). При делении обе части уравнения на коэффициент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«а»</a:t>
            </a: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получается 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уравнение вида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+px+g=0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где 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Уравнение вида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+px+g=0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называется приведённым,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уравнение вида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en-US" sz="32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+bx+c=0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не приведённым</a:t>
            </a:r>
            <a:r>
              <a:rPr lang="ru-RU" sz="2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229200"/>
            <a:ext cx="1684015" cy="561975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7919864" y="6021288"/>
            <a:ext cx="1224136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Рисунок 15">
            <a:extLst>
              <a:ext uri="{FF2B5EF4-FFF2-40B4-BE49-F238E27FC236}">
                <a16:creationId xmlns="" xmlns:a16="http://schemas.microsoft.com/office/drawing/2014/main" id="{2ED5B6C0-4B2B-46D3-A9C3-B55D6055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032" y="5645872"/>
            <a:ext cx="1259632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9208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00CC"/>
                </a:solidFill>
                <a:latin typeface="Calibri" pitchFamily="34" charset="0"/>
              </a:rPr>
              <a:t>КОМПЛЕСНЫЕ ЧИСЛА </a:t>
            </a: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(продолжение)</a:t>
            </a:r>
            <a:endParaRPr lang="ru-RU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20688"/>
            <a:ext cx="8784976" cy="623731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40000" lnSpcReduction="2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Решение не приведённого уравнения  </a:t>
            </a:r>
            <a:r>
              <a:rPr lang="en-US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en-US" sz="70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+bx+c=0</a:t>
            </a:r>
            <a:r>
              <a:rPr lang="ru-RU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7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5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имеет вид</a:t>
            </a:r>
            <a:r>
              <a:rPr kumimoji="0" lang="ru-RU" sz="7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    ,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если </a:t>
            </a:r>
            <a:r>
              <a:rPr kumimoji="0" lang="en-US" sz="5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  <a:r>
              <a:rPr kumimoji="0" lang="en-US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положительное число, то корень квадратный из</a:t>
            </a:r>
            <a:r>
              <a:rPr kumimoji="0" lang="ru-RU" sz="51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этого числа может иметь два значения: одно положительное, другое – отрицательное (абсолютные значения этих чисел одинаковые)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Например, </a:t>
            </a:r>
            <a:r>
              <a:rPr lang="en-US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70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7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=9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удовлетворяет значениям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=+3 и х=-3, </a:t>
            </a:r>
            <a:r>
              <a:rPr lang="ru-RU" sz="5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 есть </a:t>
            </a:r>
            <a:r>
              <a:rPr lang="ru-RU" sz="7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имеет два значения </a:t>
            </a:r>
            <a:r>
              <a:rPr lang="ru-RU" sz="7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«+3» и «-3»</a:t>
            </a:r>
            <a:r>
              <a:rPr kumimoji="0" lang="ru-RU" sz="7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 перед радикалом часто ставятся знаки </a:t>
            </a:r>
            <a:r>
              <a:rPr kumimoji="0" lang="ru-RU" sz="5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«+» и «-»</a:t>
            </a:r>
            <a:endParaRPr kumimoji="0" lang="en-US" sz="5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lang="ru-RU" sz="4300" b="1" i="1" dirty="0"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43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67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Числа          </a:t>
            </a:r>
            <a:r>
              <a:rPr kumimoji="0" lang="en-US" sz="67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67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или</a:t>
            </a:r>
            <a:r>
              <a:rPr kumimoji="0" lang="en-US" sz="67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67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  могут быть иррациональными</a:t>
            </a:r>
            <a:r>
              <a:rPr kumimoji="0" lang="ru-RU" sz="67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числами. Например, при решении уравнения вида              .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4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ru-RU" sz="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Геометрически это означает: найти сторону квадрата равного</a:t>
            </a:r>
            <a:r>
              <a:rPr kumimoji="0" lang="ru-RU" sz="60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по площади кругу с радиусом 1.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60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Его корень есть 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052736"/>
            <a:ext cx="864096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573016"/>
            <a:ext cx="3360373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96"/>
          <a:stretch>
            <a:fillRect/>
          </a:stretch>
        </p:blipFill>
        <p:spPr bwMode="auto">
          <a:xfrm>
            <a:off x="3059832" y="4293096"/>
            <a:ext cx="735385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293096"/>
            <a:ext cx="43204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157192"/>
            <a:ext cx="108223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3389" y="6295374"/>
            <a:ext cx="1120899" cy="4459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6" name="Номер слайда 2"/>
          <p:cNvSpPr txBox="1">
            <a:spLocks/>
          </p:cNvSpPr>
          <p:nvPr/>
        </p:nvSpPr>
        <p:spPr>
          <a:xfrm>
            <a:off x="8460432" y="6021288"/>
            <a:ext cx="864096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-36512" y="-27384"/>
            <a:ext cx="1152128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8" name="Рисунок 15">
            <a:extLst>
              <a:ext uri="{FF2B5EF4-FFF2-40B4-BE49-F238E27FC236}">
                <a16:creationId xmlns="" xmlns:a16="http://schemas.microsoft.com/office/drawing/2014/main" id="{3478484D-2EA4-44FE-B125-ABCA48D1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36" y="3479940"/>
            <a:ext cx="1259632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48072"/>
            <a:ext cx="8784976" cy="587727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3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Если </a:t>
            </a:r>
            <a:r>
              <a:rPr kumimoji="0" lang="en-US" sz="43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  <a:r>
              <a:rPr kumimoji="0" lang="ru-RU" sz="43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– отрицательное число,</a:t>
            </a:r>
            <a:r>
              <a:rPr kumimoji="0" lang="ru-RU" sz="43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то уравнение </a:t>
            </a:r>
            <a:r>
              <a:rPr lang="en-US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400" b="1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(</a:t>
            </a:r>
            <a:r>
              <a:rPr lang="ru-RU" sz="4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например, </a:t>
            </a:r>
            <a:br>
              <a:rPr lang="ru-RU" sz="4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1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100" b="1" i="1" baseline="30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1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1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-9)</a:t>
            </a:r>
            <a:r>
              <a:rPr lang="ru-RU" sz="4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 может иметь не положительного, ни отрицательного корня – уравнение не имеет решения оно «не существует». </a:t>
            </a:r>
            <a:r>
              <a:rPr lang="ru-RU" sz="41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 практике такие уравнения используются только для уравнений 3-й степени.  </a:t>
            </a:r>
            <a:r>
              <a:rPr lang="ru-RU" sz="44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Квадратные корни из отрицательного числа</a:t>
            </a:r>
          </a:p>
          <a:p>
            <a:pPr lvl="0" algn="ctr">
              <a:spcBef>
                <a:spcPct val="0"/>
              </a:spcBef>
            </a:pPr>
            <a:r>
              <a:rPr lang="ru-RU" sz="41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4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«мнимыми числами». </a:t>
            </a:r>
            <a:r>
              <a:rPr lang="ru-RU" sz="41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Сумма</a:t>
            </a:r>
            <a:r>
              <a:rPr lang="ru-RU" sz="41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1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действительного и мнимого </a:t>
            </a:r>
            <a:r>
              <a:rPr lang="ru-RU" sz="41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числа  называется </a:t>
            </a:r>
            <a:r>
              <a:rPr lang="ru-RU" sz="41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«комплексным числом». </a:t>
            </a:r>
            <a:r>
              <a:rPr lang="ru-RU" sz="41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Например,             </a:t>
            </a:r>
            <a:endParaRPr lang="en-US" sz="4100" b="1" i="1" baseline="30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733256"/>
            <a:ext cx="1821119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5733256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9E"/>
                </a:solidFill>
              </a:rPr>
              <a:t>Понятия</a:t>
            </a:r>
            <a:r>
              <a:rPr lang="ru-RU" b="1" i="1" dirty="0">
                <a:solidFill>
                  <a:srgbClr val="660033"/>
                </a:solidFill>
              </a:rPr>
              <a:t>, определения, </a:t>
            </a:r>
            <a:r>
              <a:rPr lang="ru-RU" b="1" i="1" dirty="0">
                <a:solidFill>
                  <a:srgbClr val="00009E"/>
                </a:solidFill>
              </a:rPr>
              <a:t>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2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784976" cy="1017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Основные</a:t>
            </a: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9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3A3EF34-CAAA-41FC-9D6C-E3DA7D9788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5965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9C082C24-35B8-4F4E-A1D3-DCF99A70C908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466144" cy="543155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/>
            <a:r>
              <a:rPr lang="ru-RU" sz="2400" b="1" dirty="0" err="1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Ко́мпле́ксные</a:t>
            </a:r>
            <a:r>
              <a:rPr lang="ru-RU" sz="24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sz="2400" b="1" dirty="0" err="1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чи́сла</a:t>
            </a:r>
            <a:r>
              <a:rPr lang="ru-RU" sz="24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(от </a:t>
            </a:r>
            <a:r>
              <a:rPr lang="ru-RU" sz="180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 tooltip="Латинский язык"/>
              </a:rPr>
              <a:t>лат.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a-Latn" sz="2400" i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Complexus</a:t>
            </a:r>
            <a:r>
              <a:rPr lang="la-Latn" sz="18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связь, сочетание.</a:t>
            </a:r>
          </a:p>
          <a:p>
            <a:pPr algn="ctr"/>
            <a:r>
              <a:rPr lang="ru-RU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</a:rPr>
              <a:t>Числа</a:t>
            </a:r>
            <a:r>
              <a:rPr lang="en-US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</a:rPr>
              <a:t>вида </a:t>
            </a:r>
            <a:r>
              <a:rPr lang="en-US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+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bi</a:t>
            </a:r>
            <a:r>
              <a:rPr lang="ru-RU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</a:rPr>
              <a:t>, где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009E"/>
                </a:solidFill>
                <a:effectLst/>
                <a:latin typeface="Arial" panose="020B0604020202020204" pitchFamily="34" charset="0"/>
              </a:rPr>
              <a:t>– вещественные числа; 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мнимая единица, т. е.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число для которого выполняется  равенство </a:t>
            </a:r>
          </a:p>
          <a:p>
            <a:pPr algn="ctr"/>
            <a:r>
              <a:rPr lang="ru-RU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Вещественные числа можно рассматривать как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«частный случай комплексных», </a:t>
            </a:r>
            <a:r>
              <a:rPr lang="ru-RU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они имеют вид 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+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lang="ru-RU" sz="3600" b="1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Главное свойство множества комплексных чисел </a:t>
            </a:r>
            <a:r>
              <a:rPr lang="ru-RU" sz="32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«С»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в нём выполняется основная теорема алгебры, то есть любой многочлен </a:t>
            </a:r>
            <a:r>
              <a:rPr lang="ru-RU" sz="32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«С»</a:t>
            </a:r>
            <a:r>
              <a:rPr lang="ru-RU" sz="24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-множества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й </a:t>
            </a:r>
            <a:r>
              <a:rPr lang="ru-RU" sz="28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степени 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n&gt;=1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имеет</a:t>
            </a:r>
            <a:r>
              <a:rPr lang="en-US" sz="28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ru-RU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  <a:r>
              <a:rPr lang="ru-RU" sz="2800" b="1" dirty="0">
                <a:solidFill>
                  <a:srgbClr val="0000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-корней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36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8BC5E3C-6118-46FC-892B-4B800C627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1152128" cy="432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73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9C082C24-35B8-4F4E-A1D3-DCF99A70C908}"/>
              </a:ext>
            </a:extLst>
          </p:cNvPr>
          <p:cNvSpPr txBox="1">
            <a:spLocks/>
          </p:cNvSpPr>
          <p:nvPr/>
        </p:nvSpPr>
        <p:spPr>
          <a:xfrm>
            <a:off x="354328" y="908720"/>
            <a:ext cx="8466144" cy="47525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/>
            <a:r>
              <a:rPr lang="ru-RU" sz="3200" b="1" i="1" dirty="0">
                <a:solidFill>
                  <a:srgbClr val="0A13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Так же как и для вещественных чисел, для комплексных чисел определены операции </a:t>
            </a:r>
            <a:r>
              <a:rPr lang="ru-RU" sz="32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 tooltip="Сложени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сложения</a:t>
            </a:r>
            <a:r>
              <a:rPr lang="ru-RU" sz="32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32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 tooltip="Вычитани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вычитания</a:t>
            </a:r>
            <a:r>
              <a:rPr lang="ru-RU" sz="32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умножения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 деления.</a:t>
            </a:r>
            <a:r>
              <a:rPr lang="ru-RU" sz="3200" b="1" dirty="0">
                <a:solidFill>
                  <a:srgbClr val="0A13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Однако, многие свойства комплексных чисел отличаются от свойств вещественных чисел, например, нельзя указывать какое из двух комплексных чисел больше или меньше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(потому что корня нет).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00E7D714-7097-493A-96D9-7433125F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791571"/>
            <a:ext cx="2047287" cy="7285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C6706E-C205-4D94-9900-B510A2E1CAA3}"/>
                  </a:ext>
                </a:extLst>
              </p:cNvPr>
              <p:cNvSpPr txBox="1"/>
              <p:nvPr/>
            </p:nvSpPr>
            <p:spPr>
              <a:xfrm>
                <a:off x="1368152" y="5877272"/>
                <a:ext cx="1259632" cy="4075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6C6706E-C205-4D94-9900-B510A2E1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52" y="5877272"/>
                <a:ext cx="1259632" cy="40754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0157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9C082C24-35B8-4F4E-A1D3-DCF99A70C908}"/>
              </a:ext>
            </a:extLst>
          </p:cNvPr>
          <p:cNvSpPr txBox="1">
            <a:spLocks/>
          </p:cNvSpPr>
          <p:nvPr/>
        </p:nvSpPr>
        <p:spPr>
          <a:xfrm>
            <a:off x="35496" y="853951"/>
            <a:ext cx="9073008" cy="592784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/>
            <a:r>
              <a:rPr lang="ru-RU" sz="3200" b="1" dirty="0">
                <a:solidFill>
                  <a:srgbClr val="0A13C2"/>
                </a:solidFill>
                <a:latin typeface="Calibri" pitchFamily="34" charset="0"/>
              </a:rPr>
              <a:t>Сложение и вычитание комплексных чисел </a:t>
            </a:r>
            <a:r>
              <a:rPr lang="ru-RU" sz="2000" b="1" dirty="0">
                <a:solidFill>
                  <a:srgbClr val="0A13C2"/>
                </a:solidFill>
                <a:latin typeface="Calibri" pitchFamily="34" charset="0"/>
              </a:rPr>
              <a:t>(определение)</a:t>
            </a:r>
          </a:p>
          <a:p>
            <a:pPr algn="ctr"/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(a + bi)+(c + di)=(a + c)+( b + d) </a:t>
            </a:r>
            <a:r>
              <a:rPr lang="en-US" sz="2400" b="1" i="1" dirty="0" err="1">
                <a:solidFill>
                  <a:srgbClr val="0A13C2"/>
                </a:solidFill>
                <a:latin typeface="Calibri" pitchFamily="34" charset="0"/>
              </a:rPr>
              <a:t>i</a:t>
            </a:r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  - </a:t>
            </a:r>
            <a:r>
              <a:rPr lang="ru-RU" sz="2400" b="1" i="1" dirty="0">
                <a:solidFill>
                  <a:srgbClr val="0A13C2"/>
                </a:solidFill>
                <a:latin typeface="Calibri" pitchFamily="34" charset="0"/>
              </a:rPr>
              <a:t>сложение;</a:t>
            </a:r>
            <a:endParaRPr lang="en-US" sz="2400" b="1" i="1" dirty="0">
              <a:solidFill>
                <a:srgbClr val="0A13C2"/>
              </a:solidFill>
              <a:latin typeface="Calibri" pitchFamily="34" charset="0"/>
            </a:endParaRPr>
          </a:p>
          <a:p>
            <a:pPr algn="ctr"/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(a + bi)-(c + di)=(a –</a:t>
            </a:r>
            <a:r>
              <a:rPr lang="ru-RU" sz="2400" b="1" i="1" dirty="0">
                <a:solidFill>
                  <a:srgbClr val="0A13C2"/>
                </a:solidFill>
                <a:latin typeface="Calibri" pitchFamily="34" charset="0"/>
              </a:rPr>
              <a:t> </a:t>
            </a:r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c)</a:t>
            </a:r>
            <a:r>
              <a:rPr lang="ru-RU" sz="2400" b="1" i="1" dirty="0">
                <a:solidFill>
                  <a:srgbClr val="0A13C2"/>
                </a:solidFill>
                <a:latin typeface="Calibri" pitchFamily="34" charset="0"/>
              </a:rPr>
              <a:t>+</a:t>
            </a:r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(b –</a:t>
            </a:r>
            <a:r>
              <a:rPr lang="ru-RU" sz="2400" b="1" i="1" dirty="0">
                <a:solidFill>
                  <a:srgbClr val="0A13C2"/>
                </a:solidFill>
                <a:latin typeface="Calibri" pitchFamily="34" charset="0"/>
              </a:rPr>
              <a:t> </a:t>
            </a:r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d) </a:t>
            </a:r>
            <a:r>
              <a:rPr lang="en-US" sz="2400" b="1" i="1" dirty="0" err="1">
                <a:solidFill>
                  <a:srgbClr val="0A13C2"/>
                </a:solidFill>
                <a:latin typeface="Calibri" pitchFamily="34" charset="0"/>
              </a:rPr>
              <a:t>i</a:t>
            </a:r>
            <a:r>
              <a:rPr lang="en-US" sz="2400" b="1" i="1" dirty="0">
                <a:solidFill>
                  <a:srgbClr val="0A13C2"/>
                </a:solidFill>
                <a:latin typeface="Calibri" pitchFamily="34" charset="0"/>
              </a:rPr>
              <a:t>  - </a:t>
            </a:r>
            <a:r>
              <a:rPr lang="ru-RU" sz="2400" b="1" i="1" dirty="0">
                <a:solidFill>
                  <a:srgbClr val="0A13C2"/>
                </a:solidFill>
                <a:latin typeface="Calibri" pitchFamily="34" charset="0"/>
              </a:rPr>
              <a:t>вычитание.</a:t>
            </a:r>
          </a:p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Умножение комплексных чисел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 + bi)*(c + di)=(ac+bci+adi+bdi</a:t>
            </a:r>
            <a:r>
              <a:rPr lang="en-US" sz="4000" b="1" i="1" baseline="300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)=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=(ac+bdi</a:t>
            </a:r>
            <a:r>
              <a:rPr lang="en-US" sz="4000" b="1" i="1" baseline="30000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)+(</a:t>
            </a:r>
            <a:r>
              <a:rPr lang="en-US" sz="4000" b="1" i="1" dirty="0" err="1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bc+ad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4000" b="1" i="1" dirty="0" err="1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=(ac-bd)+(</a:t>
            </a:r>
            <a:r>
              <a:rPr lang="en-US" sz="4000" b="1" i="1" dirty="0" err="1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bc+ad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4000" b="1" i="1" dirty="0" err="1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u-RU" sz="32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умножение</a:t>
            </a:r>
          </a:p>
          <a:p>
            <a:pPr algn="ctr"/>
            <a:endParaRPr lang="en-US" sz="2400" b="1" i="1" dirty="0">
              <a:solidFill>
                <a:srgbClr val="0A13C2"/>
              </a:solidFill>
              <a:latin typeface="Calibri" pitchFamily="34" charset="0"/>
            </a:endParaRPr>
          </a:p>
          <a:p>
            <a:pPr algn="ctr"/>
            <a:endParaRPr lang="en-US" sz="2400" b="1" i="1" dirty="0">
              <a:solidFill>
                <a:srgbClr val="0A13C2"/>
              </a:solidFill>
              <a:latin typeface="Calibri" pitchFamily="34" charset="0"/>
            </a:endParaRPr>
          </a:p>
          <a:p>
            <a:pPr algn="ctr"/>
            <a:endParaRPr lang="ru-RU" sz="3200" b="1" i="1" dirty="0">
              <a:solidFill>
                <a:srgbClr val="0A13C2"/>
              </a:solidFill>
              <a:latin typeface="Calibri" pitchFamily="34" charset="0"/>
            </a:endParaRPr>
          </a:p>
        </p:txBody>
      </p:sp>
      <p:sp>
        <p:nvSpPr>
          <p:cNvPr id="18" name="AutoShape 2" descr="{\displaystyle i^{2}=-1;\;i^{3}=-i;\;i^{4}=1;i^{5}=i}">
            <a:extLst>
              <a:ext uri="{FF2B5EF4-FFF2-40B4-BE49-F238E27FC236}">
                <a16:creationId xmlns="" xmlns:a16="http://schemas.microsoft.com/office/drawing/2014/main" id="{64A98DA2-3F86-40C2-9B65-EBD4F61D7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036" y="-198438"/>
            <a:ext cx="279614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598AC2-DEDF-40D5-8FAB-9AFC4330AF76}"/>
              </a:ext>
            </a:extLst>
          </p:cNvPr>
          <p:cNvSpPr txBox="1"/>
          <p:nvPr/>
        </p:nvSpPr>
        <p:spPr>
          <a:xfrm>
            <a:off x="-897094" y="3506154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47FE9091-9AFC-4292-BE3F-BB4E1296F4FA}"/>
              </a:ext>
            </a:extLst>
          </p:cNvPr>
          <p:cNvSpPr txBox="1">
            <a:spLocks/>
          </p:cNvSpPr>
          <p:nvPr/>
        </p:nvSpPr>
        <p:spPr>
          <a:xfrm>
            <a:off x="7884368" y="594928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12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9C082C24-35B8-4F4E-A1D3-DCF99A70C908}"/>
              </a:ext>
            </a:extLst>
          </p:cNvPr>
          <p:cNvSpPr txBox="1">
            <a:spLocks/>
          </p:cNvSpPr>
          <p:nvPr/>
        </p:nvSpPr>
        <p:spPr>
          <a:xfrm>
            <a:off x="35496" y="1124744"/>
            <a:ext cx="9073008" cy="508099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spcAft>
                <a:spcPts val="1200"/>
              </a:spcAft>
            </a:pPr>
            <a:r>
              <a:rPr lang="ru-RU" sz="32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Правила для степеней мнимой единицы</a:t>
            </a:r>
            <a:r>
              <a:rPr lang="ru-RU" sz="44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: </a:t>
            </a:r>
          </a:p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3600" b="1" i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=-1; 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=-</a:t>
            </a:r>
            <a:r>
              <a:rPr lang="en-US" sz="3600" b="1" i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 i</a:t>
            </a:r>
            <a:r>
              <a:rPr lang="en-US" sz="3600" b="1" i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=1;  </a:t>
            </a:r>
            <a:r>
              <a:rPr lang="en-US" sz="3600" b="1" i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3600" b="1" i="1" baseline="300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3600" b="1" i="1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т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36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8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определения операций с комплексными числами, выражение 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40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lang="ru-RU" sz="28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воспринимается не как формальная запись, а как выражение составленное по приведенным выше правилам сложения и умножения.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800" b="1" i="1" dirty="0">
                <a:solidFill>
                  <a:srgbClr val="6600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Данное утверждение представлено так: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b="1" i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 + 0i)+(b + 0i) (0 + 1i)=(a + 0i)+(0 + bi)= (a + bi)</a:t>
            </a:r>
            <a:endParaRPr lang="en-US" sz="2400" b="1" i="1" dirty="0">
              <a:solidFill>
                <a:srgbClr val="0000CC"/>
              </a:solidFill>
              <a:latin typeface="Calibri" pitchFamily="34" charset="0"/>
            </a:endParaRPr>
          </a:p>
          <a:p>
            <a:pPr algn="ctr"/>
            <a:endParaRPr lang="ru-RU" sz="3200" b="1" i="1" dirty="0">
              <a:solidFill>
                <a:srgbClr val="0A13C2"/>
              </a:solidFill>
              <a:latin typeface="Calibri" pitchFamily="34" charset="0"/>
            </a:endParaRPr>
          </a:p>
        </p:txBody>
      </p:sp>
      <p:sp>
        <p:nvSpPr>
          <p:cNvPr id="18" name="AutoShape 2" descr="{\displaystyle i^{2}=-1;\;i^{3}=-i;\;i^{4}=1;i^{5}=i}">
            <a:extLst>
              <a:ext uri="{FF2B5EF4-FFF2-40B4-BE49-F238E27FC236}">
                <a16:creationId xmlns="" xmlns:a16="http://schemas.microsoft.com/office/drawing/2014/main" id="{64A98DA2-3F86-40C2-9B65-EBD4F61D7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036" y="-198438"/>
            <a:ext cx="279614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598AC2-DEDF-40D5-8FAB-9AFC4330AF76}"/>
              </a:ext>
            </a:extLst>
          </p:cNvPr>
          <p:cNvSpPr txBox="1"/>
          <p:nvPr/>
        </p:nvSpPr>
        <p:spPr>
          <a:xfrm>
            <a:off x="-36512" y="4869160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47FE9091-9AFC-4292-BE3F-BB4E1296F4FA}"/>
              </a:ext>
            </a:extLst>
          </p:cNvPr>
          <p:cNvSpPr txBox="1">
            <a:spLocks/>
          </p:cNvSpPr>
          <p:nvPr/>
        </p:nvSpPr>
        <p:spPr>
          <a:xfrm>
            <a:off x="7884368" y="594928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9" name="Рисунок 15">
            <a:extLst>
              <a:ext uri="{FF2B5EF4-FFF2-40B4-BE49-F238E27FC236}">
                <a16:creationId xmlns="" xmlns:a16="http://schemas.microsoft.com/office/drawing/2014/main" id="{D69C8C0F-692E-4496-A81A-69F3957C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" y="1737925"/>
            <a:ext cx="1259632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562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64" y="29663"/>
            <a:ext cx="7386024" cy="109508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(продолжение по операциям)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Деление комплексных чисел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8712968" y="6021288"/>
            <a:ext cx="827584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-36512" y="836712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F123DE-E2EE-4628-87CE-AFC5F13F802D}"/>
                  </a:ext>
                </a:extLst>
              </p:cNvPr>
              <p:cNvSpPr txBox="1"/>
              <p:nvPr/>
            </p:nvSpPr>
            <p:spPr>
              <a:xfrm>
                <a:off x="73152" y="956391"/>
                <a:ext cx="8997696" cy="5796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ru-RU" sz="2800" b="1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Сопряжение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ru-RU" sz="2800" b="1" dirty="0">
                    <a:solidFill>
                      <a:srgbClr val="0A13C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Комплексное число</a:t>
                </a: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𝒁</m:t>
                        </m:r>
                      </m:e>
                    </m:acc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𝒊𝒚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/>
                </a:r>
                <a:r>
                  <a:rPr lang="ru-RU" sz="2800" b="1" dirty="0">
                    <a:solidFill>
                      <a:srgbClr val="0A13C2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называется сопряжённым к комплексному числу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𝒁</m:t>
                        </m:r>
                      </m:e>
                    </m:acc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𝒊𝒚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/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Для каждого комплексного числа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𝒁</m:t>
                        </m:r>
                      </m:e>
                    </m:acc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𝒃𝒊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/>
                </a: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(кроме нуля </a:t>
                </a:r>
                <a:r>
                  <a:rPr lang="ru-RU" sz="2800" b="1" i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«0»</a:t>
                </a: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 можно найти обратное к нему комплексное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𝒃𝒊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Для этого надо умножить числитель и знаменатель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36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36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𝒃𝒊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на число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𝒃𝒊</m:t>
                    </m:r>
                  </m:oMath>
                </a14:m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которое комплексно сопряжённое знаменателю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3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𝒃𝒊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А именно,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𝒃𝒊</m:t>
                        </m:r>
                      </m:den>
                    </m:f>
                    <m:r>
                      <a:rPr lang="ru-RU" sz="2800" b="1" i="1">
                        <a:solidFill>
                          <a:srgbClr val="6600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∙(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𝒃𝒊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𝒃𝒊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)∙(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𝒃𝒊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  <m:r>
                      <a:rPr lang="ru-RU" sz="2800" b="1" i="1">
                        <a:solidFill>
                          <a:srgbClr val="6600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𝒃𝒊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2800" b="1" i="1">
                        <a:solidFill>
                          <a:srgbClr val="6600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2800" b="1" i="1">
                        <a:solidFill>
                          <a:srgbClr val="6600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800" b="1" i="1">
                            <a:solidFill>
                              <a:srgbClr val="6600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660033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2800" b="1" i="1">
                        <a:solidFill>
                          <a:srgbClr val="6600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ru-RU" sz="2800" b="1" i="1">
                        <a:solidFill>
                          <a:srgbClr val="6600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ru-RU" sz="1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EF123DE-E2EE-4628-87CE-AFC5F13F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56391"/>
                <a:ext cx="8997696" cy="5796010"/>
              </a:xfrm>
              <a:prstGeom prst="rect">
                <a:avLst/>
              </a:prstGeom>
              <a:blipFill>
                <a:blip r:embed="rId2" cstate="print"/>
                <a:stretch>
                  <a:fillRect l="-1355" t="-1052" r="-1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5699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64" y="-27384"/>
            <a:ext cx="7386024" cy="109508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(продолжение по операциям)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-36512" y="836712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F123DE-E2EE-4628-87CE-AFC5F13F802D}"/>
                  </a:ext>
                </a:extLst>
              </p:cNvPr>
              <p:cNvSpPr txBox="1"/>
              <p:nvPr/>
            </p:nvSpPr>
            <p:spPr>
              <a:xfrm>
                <a:off x="73152" y="1439777"/>
                <a:ext cx="8819328" cy="4581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>
                    <a:solidFill>
                      <a:srgbClr val="0000CC"/>
                    </a:solidFill>
                    <a:latin typeface="Calibri" pitchFamily="34" charset="0"/>
                  </a:rPr>
                  <a:t>Деление комплексных чисел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И результат деления комплексного числа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𝒃𝒊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на ненулевое число, например,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𝒄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𝒅𝒊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/>
                </a:r>
                <a:r>
                  <a:rPr lang="ru-RU" sz="2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будет таким: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𝒃𝒊</m:t>
                        </m:r>
                      </m:num>
                      <m:den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𝒄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𝒅𝒊</m:t>
                        </m:r>
                        <m:r>
                          <a:rPr lang="ru-RU" sz="4000" b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ru-RU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𝒃𝒊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)∙(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𝒄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𝒅𝒊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)∙</m:t>
                        </m:r>
                      </m:num>
                      <m:den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𝒄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𝒅𝒊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)∙(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𝒄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𝒅𝒊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  <m:r>
                      <a:rPr lang="ru-RU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𝒄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𝒃𝒅</m:t>
                        </m:r>
                      </m:num>
                      <m:den>
                        <m:sSup>
                          <m:sSupPr>
                            <m:ctrlP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𝒃𝒄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𝒂𝒅</m:t>
                        </m:r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4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ru-RU" sz="4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ru-RU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ru-RU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𝒊</m:t>
                    </m:r>
                  </m:oMath>
                </a14:m>
                <a:endParaRPr lang="ru-RU" sz="40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ru-RU" sz="1800" b="1" dirty="0">
                    <a:solidFill>
                      <a:srgbClr val="660033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ru-RU" sz="3200" b="1" dirty="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Как и для вещественных чисел деление можно заменить умножением делимого на число обратное к делителю</a:t>
                </a:r>
                <a:endParaRPr lang="ru-RU" sz="16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EF123DE-E2EE-4628-87CE-AFC5F13F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39777"/>
                <a:ext cx="8819328" cy="4581511"/>
              </a:xfrm>
              <a:prstGeom prst="rect">
                <a:avLst/>
              </a:prstGeom>
              <a:blipFill>
                <a:blip r:embed="rId2" cstate="print"/>
                <a:stretch>
                  <a:fillRect l="-415" t="-1995" r="-1520" b="-2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5275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64" y="-27384"/>
            <a:ext cx="7386024" cy="109508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(продолжение по операциям с комплексными числами)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8DFFF7-5DA3-4B13-AF0A-2B053A00BF89}"/>
              </a:ext>
            </a:extLst>
          </p:cNvPr>
          <p:cNvSpPr txBox="1"/>
          <p:nvPr/>
        </p:nvSpPr>
        <p:spPr>
          <a:xfrm>
            <a:off x="323528" y="980728"/>
            <a:ext cx="878497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Индивидуальное задание:</a:t>
            </a:r>
            <a:r>
              <a:rPr lang="ru-RU" sz="20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произвести сложение, вычитание, умножение и деление с комплексными числами: данные в таблице</a:t>
            </a:r>
            <a:r>
              <a:rPr lang="ru-RU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(консультация на пл. 21…26) 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9B55022-5DBF-417D-8A5B-3B347CE0F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7989060"/>
              </p:ext>
            </p:extLst>
          </p:nvPr>
        </p:nvGraphicFramePr>
        <p:xfrm>
          <a:off x="35496" y="2296223"/>
          <a:ext cx="9035351" cy="4013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092">
                  <a:extLst>
                    <a:ext uri="{9D8B030D-6E8A-4147-A177-3AD203B41FA5}">
                      <a16:colId xmlns="" xmlns:a16="http://schemas.microsoft.com/office/drawing/2014/main" val="3582065882"/>
                    </a:ext>
                  </a:extLst>
                </a:gridCol>
                <a:gridCol w="1317138">
                  <a:extLst>
                    <a:ext uri="{9D8B030D-6E8A-4147-A177-3AD203B41FA5}">
                      <a16:colId xmlns="" xmlns:a16="http://schemas.microsoft.com/office/drawing/2014/main" val="1931988542"/>
                    </a:ext>
                  </a:extLst>
                </a:gridCol>
                <a:gridCol w="1714935">
                  <a:extLst>
                    <a:ext uri="{9D8B030D-6E8A-4147-A177-3AD203B41FA5}">
                      <a16:colId xmlns="" xmlns:a16="http://schemas.microsoft.com/office/drawing/2014/main" val="2904995919"/>
                    </a:ext>
                  </a:extLst>
                </a:gridCol>
                <a:gridCol w="1797434">
                  <a:extLst>
                    <a:ext uri="{9D8B030D-6E8A-4147-A177-3AD203B41FA5}">
                      <a16:colId xmlns="" xmlns:a16="http://schemas.microsoft.com/office/drawing/2014/main" val="3929614753"/>
                    </a:ext>
                  </a:extLst>
                </a:gridCol>
                <a:gridCol w="1560446">
                  <a:extLst>
                    <a:ext uri="{9D8B030D-6E8A-4147-A177-3AD203B41FA5}">
                      <a16:colId xmlns="" xmlns:a16="http://schemas.microsoft.com/office/drawing/2014/main" val="427619372"/>
                    </a:ext>
                  </a:extLst>
                </a:gridCol>
                <a:gridCol w="1767306">
                  <a:extLst>
                    <a:ext uri="{9D8B030D-6E8A-4147-A177-3AD203B41FA5}">
                      <a16:colId xmlns="" xmlns:a16="http://schemas.microsoft.com/office/drawing/2014/main" val="3479215129"/>
                    </a:ext>
                  </a:extLst>
                </a:gridCol>
              </a:tblGrid>
              <a:tr h="26530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Вещественные и мнимые числа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386902"/>
                  </a:ext>
                </a:extLst>
              </a:tr>
              <a:tr h="53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Номер Вар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Вещественное число  "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a"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Вещественное число "b" при "i"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Число "</a:t>
                      </a:r>
                      <a:r>
                        <a:rPr lang="en-US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" (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мнимая единица)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Вещественное число  "</a:t>
                      </a:r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c"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Вещественное число  "d" при" i"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40362589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Образец 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1,0000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1,0000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-1,0000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1,000000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1,000000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21776492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00CC"/>
                          </a:solidFill>
                          <a:effectLst/>
                        </a:rPr>
                        <a:t>Образец 2</a:t>
                      </a:r>
                      <a:endParaRPr lang="ru-RU" sz="14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1,0000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</a:t>
                      </a:r>
                      <a:endParaRPr lang="ru-RU" sz="14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0,0000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3,000000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4,000000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28759980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В-1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-2,0000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63615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В-2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-3,0000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12825443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В-3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3,0000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-3,0000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71840938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В-4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4,0000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-1,0000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109233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В-5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5,0000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-2,0000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6,000000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75186594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В-6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6,0000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-4,0000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806635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В-7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7,0000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-3,0000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41053102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В-8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8,0000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7,000000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-8,0000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3,000000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67222794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В-9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9,0000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-9,0000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52039295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В-10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8,0000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-1,0000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12,000000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10,000000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518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7372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64" y="-27384"/>
            <a:ext cx="7386024" cy="109508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(продолжение по операциям с комплексными числами)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8DFFF7-5DA3-4B13-AF0A-2B053A00BF89}"/>
              </a:ext>
            </a:extLst>
          </p:cNvPr>
          <p:cNvSpPr txBox="1"/>
          <p:nvPr/>
        </p:nvSpPr>
        <p:spPr>
          <a:xfrm>
            <a:off x="323528" y="932527"/>
            <a:ext cx="878497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Индивидуальное задание:</a:t>
            </a:r>
            <a:r>
              <a:rPr lang="ru-RU" sz="20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произвести сложение, вычитание, умножение и деление с комплексными числами: данные в таблице</a:t>
            </a:r>
            <a:r>
              <a:rPr lang="ru-RU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(консультация на пл. 21…26) 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9B55022-5DBF-417D-8A5B-3B347CE0F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671388"/>
              </p:ext>
            </p:extLst>
          </p:nvPr>
        </p:nvGraphicFramePr>
        <p:xfrm>
          <a:off x="73152" y="2076363"/>
          <a:ext cx="8997695" cy="4809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432">
                  <a:extLst>
                    <a:ext uri="{9D8B030D-6E8A-4147-A177-3AD203B41FA5}">
                      <a16:colId xmlns="" xmlns:a16="http://schemas.microsoft.com/office/drawing/2014/main" val="3582065882"/>
                    </a:ext>
                  </a:extLst>
                </a:gridCol>
                <a:gridCol w="1457387">
                  <a:extLst>
                    <a:ext uri="{9D8B030D-6E8A-4147-A177-3AD203B41FA5}">
                      <a16:colId xmlns="" xmlns:a16="http://schemas.microsoft.com/office/drawing/2014/main" val="1931988542"/>
                    </a:ext>
                  </a:extLst>
                </a:gridCol>
                <a:gridCol w="1675996">
                  <a:extLst>
                    <a:ext uri="{9D8B030D-6E8A-4147-A177-3AD203B41FA5}">
                      <a16:colId xmlns="" xmlns:a16="http://schemas.microsoft.com/office/drawing/2014/main" val="2904995919"/>
                    </a:ext>
                  </a:extLst>
                </a:gridCol>
                <a:gridCol w="1859185">
                  <a:extLst>
                    <a:ext uri="{9D8B030D-6E8A-4147-A177-3AD203B41FA5}">
                      <a16:colId xmlns="" xmlns:a16="http://schemas.microsoft.com/office/drawing/2014/main" val="3929614753"/>
                    </a:ext>
                  </a:extLst>
                </a:gridCol>
                <a:gridCol w="1492807">
                  <a:extLst>
                    <a:ext uri="{9D8B030D-6E8A-4147-A177-3AD203B41FA5}">
                      <a16:colId xmlns="" xmlns:a16="http://schemas.microsoft.com/office/drawing/2014/main" val="427619372"/>
                    </a:ext>
                  </a:extLst>
                </a:gridCol>
                <a:gridCol w="1637888">
                  <a:extLst>
                    <a:ext uri="{9D8B030D-6E8A-4147-A177-3AD203B41FA5}">
                      <a16:colId xmlns="" xmlns:a16="http://schemas.microsoft.com/office/drawing/2014/main" val="3479215129"/>
                    </a:ext>
                  </a:extLst>
                </a:gridCol>
              </a:tblGrid>
              <a:tr h="26530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Вещественные и мнимые числа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386902"/>
                  </a:ext>
                </a:extLst>
              </a:tr>
              <a:tr h="53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Номер Вар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Вещественное число  "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a"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Вещественное число "b" при "i"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Число "</a:t>
                      </a:r>
                      <a:r>
                        <a:rPr lang="en-US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" (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мнимая единица)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Вещественное число  "</a:t>
                      </a:r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c"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Вещественное число  "d" при" i"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40362589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-5,0000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21776492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-4,0000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28559348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5155605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14,0000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-8,0000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54629822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-8,0000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28759980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14,0000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-7,0000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63615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-6,0000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12825443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-5,0000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71840938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-4,0000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109233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75186594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-2,0000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44,000000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806635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41053102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-0,5000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67222794"/>
                  </a:ext>
                </a:extLst>
              </a:tr>
              <a:tr h="27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52039295"/>
                  </a:ext>
                </a:extLst>
              </a:tr>
              <a:tr h="26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6,0000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-2,0000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518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183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64" y="-27384"/>
            <a:ext cx="7386024" cy="109508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(продолжение по операциям с комплексными числами)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8DFFF7-5DA3-4B13-AF0A-2B053A00BF89}"/>
              </a:ext>
            </a:extLst>
          </p:cNvPr>
          <p:cNvSpPr txBox="1"/>
          <p:nvPr/>
        </p:nvSpPr>
        <p:spPr>
          <a:xfrm>
            <a:off x="323528" y="932527"/>
            <a:ext cx="878497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Индивидуальное задание:</a:t>
            </a:r>
            <a:r>
              <a:rPr lang="ru-RU" sz="20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произвести сложение, вычитание, умножение и деление с комплексными числами: данные в таблице</a:t>
            </a:r>
            <a:r>
              <a:rPr lang="ru-RU" sz="2400" b="1" i="1" dirty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(консультация на пл. 21…26) 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9B55022-5DBF-417D-8A5B-3B347CE0F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067181"/>
              </p:ext>
            </p:extLst>
          </p:nvPr>
        </p:nvGraphicFramePr>
        <p:xfrm>
          <a:off x="73152" y="2364395"/>
          <a:ext cx="8997695" cy="4072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432">
                  <a:extLst>
                    <a:ext uri="{9D8B030D-6E8A-4147-A177-3AD203B41FA5}">
                      <a16:colId xmlns="" xmlns:a16="http://schemas.microsoft.com/office/drawing/2014/main" val="3582065882"/>
                    </a:ext>
                  </a:extLst>
                </a:gridCol>
                <a:gridCol w="1457387">
                  <a:extLst>
                    <a:ext uri="{9D8B030D-6E8A-4147-A177-3AD203B41FA5}">
                      <a16:colId xmlns="" xmlns:a16="http://schemas.microsoft.com/office/drawing/2014/main" val="1931988542"/>
                    </a:ext>
                  </a:extLst>
                </a:gridCol>
                <a:gridCol w="1675996">
                  <a:extLst>
                    <a:ext uri="{9D8B030D-6E8A-4147-A177-3AD203B41FA5}">
                      <a16:colId xmlns="" xmlns:a16="http://schemas.microsoft.com/office/drawing/2014/main" val="2904995919"/>
                    </a:ext>
                  </a:extLst>
                </a:gridCol>
                <a:gridCol w="1675996">
                  <a:extLst>
                    <a:ext uri="{9D8B030D-6E8A-4147-A177-3AD203B41FA5}">
                      <a16:colId xmlns="" xmlns:a16="http://schemas.microsoft.com/office/drawing/2014/main" val="3929614753"/>
                    </a:ext>
                  </a:extLst>
                </a:gridCol>
                <a:gridCol w="1675996">
                  <a:extLst>
                    <a:ext uri="{9D8B030D-6E8A-4147-A177-3AD203B41FA5}">
                      <a16:colId xmlns="" xmlns:a16="http://schemas.microsoft.com/office/drawing/2014/main" val="427619372"/>
                    </a:ext>
                  </a:extLst>
                </a:gridCol>
                <a:gridCol w="1637888">
                  <a:extLst>
                    <a:ext uri="{9D8B030D-6E8A-4147-A177-3AD203B41FA5}">
                      <a16:colId xmlns="" xmlns:a16="http://schemas.microsoft.com/office/drawing/2014/main" val="3479215129"/>
                    </a:ext>
                  </a:extLst>
                </a:gridCol>
              </a:tblGrid>
              <a:tr h="2538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00CC"/>
                          </a:solidFill>
                          <a:effectLst/>
                        </a:rPr>
                        <a:t>Вещественные и мнимые числа</a:t>
                      </a:r>
                      <a:endParaRPr lang="ru-RU" sz="16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386902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Номер Вар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Вещественное число  "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a"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Вещественное число "b" при "i"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Число "</a:t>
                      </a:r>
                      <a:r>
                        <a:rPr lang="en-US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" (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мнимая единица)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Вещественное число  "</a:t>
                      </a:r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c"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Вещественное число  "d" при" i"</a:t>
                      </a:r>
                      <a:endParaRPr lang="ru-RU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40362589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5,0000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21776492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-4,0000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28559348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-5,0000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5155605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0,000000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60,000000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54629822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-3,0000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28759980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21,000000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63615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В-32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32,000000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12,000000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10,000000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12825443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71840938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109233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75186594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806635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41053102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67222794"/>
                  </a:ext>
                </a:extLst>
              </a:tr>
              <a:tr h="174969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52039295"/>
                  </a:ext>
                </a:extLst>
              </a:tr>
              <a:tr h="253832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518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157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ABAE62-7E91-45E5-84C1-4744252CF255}"/>
              </a:ext>
            </a:extLst>
          </p:cNvPr>
          <p:cNvSpPr txBox="1"/>
          <p:nvPr/>
        </p:nvSpPr>
        <p:spPr>
          <a:xfrm>
            <a:off x="467544" y="836712"/>
            <a:ext cx="856895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Удобно представлять комплексные числа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+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bi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A13C2"/>
                </a:solidFill>
              </a:rPr>
              <a:t>Если хотите, комплексное число – это двумерное число. 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Оно имеет вид</a:t>
            </a:r>
            <a:r>
              <a:rPr lang="ru-RU" sz="3200" dirty="0" smtClean="0"/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+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bi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и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A13C2"/>
                </a:solidFill>
              </a:rPr>
              <a:t> 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– действительные числа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 smtClean="0"/>
              <a:t>  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– так называемая </a:t>
            </a:r>
            <a:r>
              <a:rPr lang="ru-RU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мнимая единица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dirty="0" smtClean="0">
              <a:solidFill>
                <a:srgbClr val="0A13C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Число</a:t>
            </a:r>
            <a:r>
              <a:rPr lang="en-US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называется </a:t>
            </a:r>
            <a:r>
              <a:rPr lang="ru-RU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действительной частью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400" b="1" dirty="0" smtClean="0">
              <a:solidFill>
                <a:srgbClr val="0A13C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 e z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комплексного числа </a:t>
            </a:r>
            <a:r>
              <a:rPr lang="en-US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400" b="1" dirty="0" smtClean="0">
              <a:solidFill>
                <a:srgbClr val="0A13C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число</a:t>
            </a:r>
            <a:r>
              <a:rPr lang="en-US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  называется </a:t>
            </a:r>
            <a:r>
              <a:rPr lang="ru-RU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мнимой частью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400" b="1" dirty="0" smtClean="0">
              <a:solidFill>
                <a:srgbClr val="0A13C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m z</a:t>
            </a:r>
            <a:r>
              <a:rPr lang="ru-RU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 комплексного числа </a:t>
            </a:r>
            <a:r>
              <a:rPr lang="en-US" sz="24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24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 smtClean="0">
              <a:solidFill>
                <a:srgbClr val="0A13C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Поэтому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a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+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bi </a:t>
            </a:r>
            <a:r>
              <a:rPr lang="ru-RU" sz="3200" dirty="0" smtClean="0"/>
              <a:t> 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ЕДИНОЕ  ЧИСЛО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а не сложное. Но стандартно комплексное число принято записывать именно в таком порядке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+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bi </a:t>
            </a:r>
            <a:r>
              <a:rPr lang="ru-RU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3200" b="1" i="1" dirty="0" smtClean="0"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-36512" y="836712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22967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9E"/>
                </a:solidFill>
              </a:rPr>
              <a:t>Понятия</a:t>
            </a:r>
            <a:r>
              <a:rPr lang="ru-RU" b="1" i="1" dirty="0">
                <a:solidFill>
                  <a:srgbClr val="660033"/>
                </a:solidFill>
              </a:rPr>
              <a:t>, определения, </a:t>
            </a:r>
            <a:r>
              <a:rPr lang="ru-RU" b="1" i="1" dirty="0">
                <a:solidFill>
                  <a:srgbClr val="00009E"/>
                </a:solidFill>
              </a:rPr>
              <a:t>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3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0418" name="Picture 2" descr="https://s1.studylib.ru/store/data/000502274_1-5bb0dffa008e5bc935fc4a8e240edecd.png"/>
          <p:cNvPicPr>
            <a:picLocks noChangeAspect="1" noChangeArrowheads="1"/>
          </p:cNvPicPr>
          <p:nvPr/>
        </p:nvPicPr>
        <p:blipFill>
          <a:blip r:embed="rId2" cstate="print"/>
          <a:srcRect b="51899"/>
          <a:stretch>
            <a:fillRect/>
          </a:stretch>
        </p:blipFill>
        <p:spPr bwMode="auto">
          <a:xfrm>
            <a:off x="179512" y="1844824"/>
            <a:ext cx="8892480" cy="4691537"/>
          </a:xfrm>
          <a:prstGeom prst="rect">
            <a:avLst/>
          </a:prstGeom>
          <a:noFill/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4104E987-FD59-4D90-B2CA-E0142795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27814"/>
            <a:ext cx="8784976" cy="1017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Основные</a:t>
            </a: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9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669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0" y="1196752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229673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-36512" y="836712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4868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Чтобы всё было понятнее, необходимо представить геометрическую интерпретацию. Комплексные числа изображаются на 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комплексной плоскости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7812360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44016" y="5194212"/>
            <a:ext cx="88924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Символом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принято обозначать множество действительных чисел. Множество же комплексных чисел принято обозначать «жирной» или утолщенным символом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 . Поэтому на чертеже следует поставить букву 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678" name="Picture 6" descr="http://www.mathprofi.ru/h/kompleksnye_chisla_dlya_chainikov_clip_image030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4063" y="-182563"/>
            <a:ext cx="152400" cy="180975"/>
          </a:xfrm>
          <a:prstGeom prst="rect">
            <a:avLst/>
          </a:prstGeom>
          <a:noFill/>
        </p:spPr>
      </p:pic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0" y="2362236"/>
            <a:ext cx="36358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Комплексная плоскость состоит из двух осей: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 – действительная ось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e z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мнимая ось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55081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0316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0" y="620688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7812360" y="6165304"/>
            <a:ext cx="133164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56678" name="Picture 6" descr="http://www.mathprofi.ru/h/kompleksnye_chisla_dlya_chainikov_clip_image030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4063" y="-182563"/>
            <a:ext cx="152400" cy="18097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620688"/>
            <a:ext cx="7812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Правила оформления чертежа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практически такие же, как и для чертежа в декартовой системе координат)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95536" y="1196752"/>
            <a:ext cx="846043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По осям необходимо задать масштаб. А именно: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отметить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«0»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- ноль;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единицу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по действительной оси;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мнимую единицу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мнимой оси.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49999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32040" y="2348880"/>
            <a:ext cx="3923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Вот комплексные числа см. Рис.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A13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mathprofi.ru/h/kompleksnye_chisla_dlya_chainikov_clip_image036_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1023767" cy="57431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1029" name="Picture 5" descr="http://www.mathprofi.ru/h/kompleksnye_chisla_dlya_chainikov_clip_image038_00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36912"/>
            <a:ext cx="1124452" cy="5071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1030" name="Picture 6" descr="http://www.mathprofi.ru/h/kompleksnye_chisla_dlya_chainikov_clip_image040_00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636913"/>
            <a:ext cx="1069646" cy="50405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572000" y="3079414"/>
            <a:ext cx="44279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Это частный случай комплексных чисел (</a:t>
            </a:r>
            <a:r>
              <a:rPr lang="ru-RU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действительные» числа).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Действительная ось 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z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обозначает «в точности» множество действительных чисел 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, то есть на оси</a:t>
            </a:r>
            <a:r>
              <a:rPr lang="en-US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 z</a:t>
            </a:r>
            <a:r>
              <a:rPr lang="en-US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расположены все «обычные» числа. А именно, множество действительных чисел  «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являются «подмножеством»  множества чисел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«С»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A13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316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0" y="620688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7812360" y="6165304"/>
            <a:ext cx="133164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56678" name="Picture 6" descr="http://www.mathprofi.ru/h/kompleksnye_chisla_dlya_chainikov_clip_image030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4063" y="-182563"/>
            <a:ext cx="152400" cy="18097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743798"/>
            <a:ext cx="7812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Правила оформления чертежа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продолжение)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95536" y="1106741"/>
            <a:ext cx="8460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«0»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- ноль;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единица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по действительной оси;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мнимая единица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мнимой оси.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75856" y="2060848"/>
            <a:ext cx="5832648" cy="470898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Комплексные числа см. рис.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=0,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=-3,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1600" b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=2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есть комплексные числа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Arial" pitchFamily="34" charset="0"/>
                <a:cs typeface="Arial" pitchFamily="34" charset="0"/>
              </a:rPr>
              <a:t>с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«нулевым» мнимым числом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А числа 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16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6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=√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3i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6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4i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чисто мнимые числа, т. е. числа с «нулевой действительной частью», они расположены  на мнимой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оси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z. 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числах 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16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2+3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16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-4+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16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-3-3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16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=√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000" b="1" i="1" dirty="0" err="1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0A13C2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действительные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мнимые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 части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не равны </a:t>
            </a:r>
            <a:r>
              <a:rPr lang="ru-RU" sz="28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«нулю», </a:t>
            </a:r>
            <a:r>
              <a:rPr lang="ru-RU" sz="2000" b="1" i="1" dirty="0" smtClean="0">
                <a:solidFill>
                  <a:srgbClr val="0A13C2"/>
                </a:solidFill>
                <a:latin typeface="Arial" pitchFamily="34" charset="0"/>
                <a:cs typeface="Arial" pitchFamily="34" charset="0"/>
              </a:rPr>
              <a:t>которые также отмечены точками  на комплексной плоскости и обозначены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«радиус-векторами» из начало координат.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131839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0316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7812360" y="6165304"/>
            <a:ext cx="133164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56678" name="Picture 6" descr="http://www.mathprofi.ru/h/kompleksnye_chisla_dlya_chainikov_clip_image030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4063" y="-182563"/>
            <a:ext cx="152400" cy="180975"/>
          </a:xfrm>
          <a:prstGeom prst="rect">
            <a:avLst/>
          </a:prstGeom>
          <a:noFill/>
        </p:spPr>
      </p:pic>
      <p:sp>
        <p:nvSpPr>
          <p:cNvPr id="204801" name="Rectangle 1"/>
          <p:cNvSpPr>
            <a:spLocks noChangeArrowheads="1"/>
          </p:cNvSpPr>
          <p:nvPr/>
        </p:nvSpPr>
        <p:spPr bwMode="auto">
          <a:xfrm>
            <a:off x="1331640" y="487125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по построению комплексных величин на «комплексной плоскости». Построить комплексную плоскость и обозначить на ней точками и радиус-векторами следующие комплексные числа, см. таблицу:                                                               Табл. задания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A13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5496" y="1947250"/>
          <a:ext cx="8928990" cy="4066812"/>
        </p:xfrm>
        <a:graphic>
          <a:graphicData uri="http://schemas.openxmlformats.org/drawingml/2006/table">
            <a:tbl>
              <a:tblPr/>
              <a:tblGrid>
                <a:gridCol w="1088901"/>
                <a:gridCol w="475859"/>
                <a:gridCol w="664486"/>
                <a:gridCol w="664486"/>
                <a:gridCol w="664486"/>
                <a:gridCol w="668775"/>
                <a:gridCol w="671346"/>
                <a:gridCol w="679063"/>
                <a:gridCol w="679063"/>
                <a:gridCol w="664486"/>
                <a:gridCol w="668775"/>
                <a:gridCol w="669632"/>
                <a:gridCol w="669632"/>
              </a:tblGrid>
              <a:tr h="1840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Номер варианта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Величины комплексных чисел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1100" b="1" i="1" baseline="-2500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b="1" i="1" baseline="-2500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ru-RU" sz="1100" b="1" i="1">
                          <a:solidFill>
                            <a:srgbClr val="00206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=2,5+i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2,5+i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1,5+i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1+i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11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</a:t>
                      </a:r>
                      <a:r>
                        <a:rPr lang="en-US" sz="11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</a:t>
                      </a:r>
                      <a:r>
                        <a:rPr lang="en-US" sz="11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11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</a:t>
                      </a:r>
                      <a:r>
                        <a:rPr lang="en-US" sz="11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77" marR="65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Табл. задания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31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7812360" y="6165304"/>
            <a:ext cx="133164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Calibri" pitchFamily="34" charset="0"/>
              </a:rPr>
              <a:t>математика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56678" name="Picture 6" descr="http://www.mathprofi.ru/h/kompleksnye_chisla_dlya_chainikov_clip_image030_0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4063" y="-182563"/>
            <a:ext cx="152400" cy="180975"/>
          </a:xfrm>
          <a:prstGeom prst="rect">
            <a:avLst/>
          </a:prstGeom>
          <a:noFill/>
        </p:spPr>
      </p:pic>
      <p:sp>
        <p:nvSpPr>
          <p:cNvPr id="204801" name="Rectangle 1"/>
          <p:cNvSpPr>
            <a:spLocks noChangeArrowheads="1"/>
          </p:cNvSpPr>
          <p:nvPr/>
        </p:nvSpPr>
        <p:spPr bwMode="auto">
          <a:xfrm>
            <a:off x="1331640" y="487125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A13C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по построению комплексных величин на «комплексной плоскости». Построить комплексную плоскость и обозначить на ней точками и радиус-векторами следующие комплексные числа, см. таблицу:                                 Табл. задания (окончание)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A13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Табл. задания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6" y="1954525"/>
          <a:ext cx="8712962" cy="4714840"/>
        </p:xfrm>
        <a:graphic>
          <a:graphicData uri="http://schemas.openxmlformats.org/drawingml/2006/table">
            <a:tbl>
              <a:tblPr/>
              <a:tblGrid>
                <a:gridCol w="1100493"/>
                <a:gridCol w="380406"/>
                <a:gridCol w="480924"/>
                <a:gridCol w="671561"/>
                <a:gridCol w="671561"/>
                <a:gridCol w="671561"/>
                <a:gridCol w="675893"/>
                <a:gridCol w="678495"/>
                <a:gridCol w="686292"/>
                <a:gridCol w="671561"/>
                <a:gridCol w="671561"/>
                <a:gridCol w="675893"/>
                <a:gridCol w="676761"/>
              </a:tblGrid>
              <a:tr h="36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=-4+i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900" b="1" i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B-19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,5+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=5-1i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=5-3i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=1-1i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B-29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=2-</a:t>
                      </a:r>
                      <a:r>
                        <a:rPr lang="en-US" sz="9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B-30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=0,5 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=1,5+i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=-1+i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=-1-3i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=3-3i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=3-</a:t>
                      </a:r>
                      <a:r>
                        <a:rPr lang="en-US" sz="9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1i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604" marR="55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90316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5623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КОМПЛЕСНЫЕ ЧИСЛА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021288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22D19-03E6-49B5-B927-09FAA46FD5E4}"/>
              </a:ext>
            </a:extLst>
          </p:cNvPr>
          <p:cNvSpPr txBox="1"/>
          <p:nvPr/>
        </p:nvSpPr>
        <p:spPr>
          <a:xfrm>
            <a:off x="-36512" y="836712"/>
            <a:ext cx="100811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NB </a:t>
            </a:r>
            <a:endParaRPr lang="ru-RU" sz="4000" dirty="0"/>
          </a:p>
        </p:txBody>
      </p:sp>
      <p:pic>
        <p:nvPicPr>
          <p:cNvPr id="157701" name="Picture 5" descr="http://www.mathprofi.ru/h/kompleksnye_chisla_dlya_chainikov_clip_image002_0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0"/>
            <a:ext cx="161925" cy="161925"/>
          </a:xfrm>
          <a:prstGeom prst="rect">
            <a:avLst/>
          </a:prstGeom>
          <a:noFill/>
        </p:spPr>
      </p:pic>
      <p:pic>
        <p:nvPicPr>
          <p:cNvPr id="157702" name="Picture 6" descr="http://www.mathprofi.ru/h/kompleksnye_chisla_dlya_chainikov_clip_image030_0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0"/>
            <a:ext cx="152400" cy="18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316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Арифметические действия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07504"/>
            <a:ext cx="8784976" cy="570587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47500" lnSpcReduction="20000"/>
          </a:bodyPr>
          <a:lstStyle/>
          <a:p>
            <a:pPr algn="ctr"/>
            <a:r>
              <a:rPr lang="ru-RU" sz="6500" b="1" i="1" dirty="0"/>
              <a:t>Арифметические </a:t>
            </a:r>
            <a:r>
              <a:rPr lang="ru-RU" sz="6500" b="1" i="1" dirty="0">
                <a:solidFill>
                  <a:srgbClr val="3333FF"/>
                </a:solidFill>
              </a:rPr>
              <a:t>действия. </a:t>
            </a:r>
            <a:br>
              <a:rPr lang="ru-RU" sz="6500" b="1" i="1" dirty="0">
                <a:solidFill>
                  <a:srgbClr val="3333FF"/>
                </a:solidFill>
              </a:rPr>
            </a:br>
            <a:r>
              <a:rPr lang="ru-RU" sz="6500" b="1" i="1" dirty="0">
                <a:solidFill>
                  <a:srgbClr val="3333FF"/>
                </a:solidFill>
              </a:rPr>
              <a:t>Запись, знаки, результат.</a:t>
            </a:r>
            <a:endParaRPr lang="ru-RU" sz="6500" i="1" dirty="0">
              <a:solidFill>
                <a:srgbClr val="3333FF"/>
              </a:solidFill>
            </a:endParaRPr>
          </a:p>
          <a:p>
            <a:r>
              <a:rPr lang="ru-RU" sz="4400" b="1" dirty="0">
                <a:solidFill>
                  <a:srgbClr val="3333FF"/>
                </a:solidFill>
              </a:rPr>
              <a:t>Арифметическое действие</a:t>
            </a:r>
            <a:r>
              <a:rPr lang="ru-RU" sz="4400" dirty="0">
                <a:solidFill>
                  <a:srgbClr val="3333FF"/>
                </a:solidFill>
              </a:rPr>
              <a:t>  </a:t>
            </a:r>
            <a:r>
              <a:rPr lang="ru-RU" sz="4400" dirty="0"/>
              <a:t>—  </a:t>
            </a:r>
            <a:r>
              <a:rPr lang="ru-RU" sz="5100" b="1" i="1" dirty="0"/>
              <a:t>процесс нахождения по двум (или более   данным числам одного нового числа. Найденное число называется</a:t>
            </a:r>
            <a:r>
              <a:rPr lang="ru-RU" sz="4400" dirty="0"/>
              <a:t>  </a:t>
            </a:r>
            <a:r>
              <a:rPr lang="ru-RU" sz="4400" b="1" dirty="0">
                <a:solidFill>
                  <a:srgbClr val="3333FF"/>
                </a:solidFill>
              </a:rPr>
              <a:t>результатом</a:t>
            </a:r>
            <a:r>
              <a:rPr lang="ru-RU" sz="4400" dirty="0">
                <a:solidFill>
                  <a:srgbClr val="3333FF"/>
                </a:solidFill>
              </a:rPr>
              <a:t>  </a:t>
            </a:r>
            <a:r>
              <a:rPr lang="ru-RU" sz="5100" b="1" i="1" dirty="0"/>
              <a:t>этого действия.</a:t>
            </a:r>
            <a:endParaRPr lang="ru-RU" sz="4400" b="1" i="1" dirty="0"/>
          </a:p>
          <a:p>
            <a:r>
              <a:rPr lang="ru-RU" sz="4400" dirty="0"/>
              <a:t>Например, к числу  </a:t>
            </a:r>
            <a:r>
              <a:rPr lang="ru-RU" sz="5100" b="1" dirty="0">
                <a:solidFill>
                  <a:srgbClr val="0000CC"/>
                </a:solidFill>
              </a:rPr>
              <a:t>«4» (четыре),</a:t>
            </a:r>
            <a:r>
              <a:rPr lang="ru-RU" sz="4400" dirty="0"/>
              <a:t>  добавлена </a:t>
            </a:r>
            <a:r>
              <a:rPr lang="ru-RU" sz="5100" b="1" dirty="0">
                <a:solidFill>
                  <a:srgbClr val="0000CC"/>
                </a:solidFill>
              </a:rPr>
              <a:t>единица «1». </a:t>
            </a:r>
          </a:p>
          <a:p>
            <a:r>
              <a:rPr lang="ru-RU" sz="4400" dirty="0"/>
              <a:t>В результате получилось новое число  —  «</a:t>
            </a:r>
            <a:r>
              <a:rPr lang="ru-RU" sz="5100" dirty="0">
                <a:solidFill>
                  <a:srgbClr val="0000CC"/>
                </a:solidFill>
              </a:rPr>
              <a:t>5» пять</a:t>
            </a:r>
            <a:r>
              <a:rPr lang="ru-RU" sz="4400" dirty="0"/>
              <a:t>.   Таким образом,  из двух данных чисел  </a:t>
            </a:r>
            <a:r>
              <a:rPr lang="ru-RU" sz="5100" b="1" dirty="0">
                <a:solidFill>
                  <a:srgbClr val="0000CC"/>
                </a:solidFill>
              </a:rPr>
              <a:t>«4»  и  «1»,</a:t>
            </a:r>
            <a:r>
              <a:rPr lang="ru-RU" sz="4400" dirty="0"/>
              <a:t>  составлено одно новое число:  </a:t>
            </a:r>
            <a:r>
              <a:rPr lang="ru-RU" sz="4400" b="1" dirty="0">
                <a:solidFill>
                  <a:srgbClr val="0000CC"/>
                </a:solidFill>
              </a:rPr>
              <a:t>«5»,</a:t>
            </a:r>
            <a:r>
              <a:rPr lang="ru-RU" sz="4400" dirty="0"/>
              <a:t>  то есть произведено  арифметическое действие над данными числами </a:t>
            </a:r>
          </a:p>
          <a:p>
            <a:r>
              <a:rPr lang="ru-RU" sz="5100" b="1" dirty="0">
                <a:solidFill>
                  <a:srgbClr val="0000CC"/>
                </a:solidFill>
              </a:rPr>
              <a:t>(«4» и «1»).</a:t>
            </a:r>
            <a:endParaRPr lang="ru-RU" sz="5900" b="1" dirty="0">
              <a:solidFill>
                <a:srgbClr val="0000CC"/>
              </a:solidFill>
            </a:endParaRPr>
          </a:p>
          <a:p>
            <a:pPr algn="ctr"/>
            <a:r>
              <a:rPr lang="ru-RU" sz="5100" dirty="0"/>
              <a:t>Арифметических действий всего четыре:</a:t>
            </a:r>
          </a:p>
          <a:p>
            <a:r>
              <a:rPr lang="ru-RU" sz="5900" b="1" dirty="0">
                <a:solidFill>
                  <a:srgbClr val="0000CC"/>
                </a:solidFill>
              </a:rPr>
              <a:t>сложение, вычитание, умножение, деление.</a:t>
            </a:r>
          </a:p>
          <a:p>
            <a:r>
              <a:rPr lang="ru-RU" sz="5900" b="1" dirty="0">
                <a:solidFill>
                  <a:srgbClr val="0000CC"/>
                </a:solidFill>
              </a:rPr>
              <a:t>Возведение в степень и извлечение корня </a:t>
            </a:r>
            <a:r>
              <a:rPr lang="ru-RU" sz="4400" dirty="0"/>
              <a:t> относятся к элементам алгебры.</a:t>
            </a:r>
          </a:p>
          <a:p>
            <a:r>
              <a:rPr lang="ru-RU" sz="4400" dirty="0"/>
              <a:t>Каждое арифметическое действие имеет свои свойства, которые способствуют упростит  вычисления.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669360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Арифметические действия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24744"/>
            <a:ext cx="8784976" cy="43204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25000" lnSpcReduction="20000"/>
          </a:bodyPr>
          <a:lstStyle/>
          <a:p>
            <a:pPr algn="just"/>
            <a:r>
              <a:rPr lang="ru-RU" sz="6000" b="1" i="1" dirty="0"/>
              <a:t>Арифметические </a:t>
            </a:r>
            <a:r>
              <a:rPr lang="ru-RU" sz="6000" b="1" i="1" dirty="0">
                <a:solidFill>
                  <a:srgbClr val="3333FF"/>
                </a:solidFill>
              </a:rPr>
              <a:t>действия. Запись, знаки, результат.</a:t>
            </a:r>
            <a:endParaRPr lang="ru-RU" sz="1400" b="1" i="1" dirty="0">
              <a:solidFill>
                <a:srgbClr val="3333FF"/>
              </a:solidFill>
            </a:endParaRPr>
          </a:p>
          <a:p>
            <a:r>
              <a:rPr lang="ru-RU" sz="16000" b="1" i="1" dirty="0">
                <a:solidFill>
                  <a:srgbClr val="3333FF"/>
                </a:solidFill>
              </a:rPr>
              <a:t>Сложение </a:t>
            </a:r>
            <a:r>
              <a:rPr lang="ru-RU" sz="11200" b="1" i="1" dirty="0">
                <a:solidFill>
                  <a:srgbClr val="3333FF"/>
                </a:solidFill>
              </a:rPr>
              <a:t>– есть действие  посредством которого несколько чисел соединяются в одно (см. пример на </a:t>
            </a:r>
            <a:r>
              <a:rPr lang="ru-RU" sz="11200" b="1" i="1" dirty="0">
                <a:solidFill>
                  <a:srgbClr val="FF0000"/>
                </a:solidFill>
              </a:rPr>
              <a:t>плакате 18). </a:t>
            </a:r>
            <a:r>
              <a:rPr lang="ru-RU" sz="9600" dirty="0"/>
              <a:t>Например, к числу  </a:t>
            </a:r>
            <a:r>
              <a:rPr lang="ru-RU" sz="9600" b="1" dirty="0">
                <a:solidFill>
                  <a:srgbClr val="0000CC"/>
                </a:solidFill>
              </a:rPr>
              <a:t>«4» (четыре),</a:t>
            </a:r>
            <a:r>
              <a:rPr lang="ru-RU" sz="9600" dirty="0"/>
              <a:t>  добавлена </a:t>
            </a:r>
            <a:r>
              <a:rPr lang="ru-RU" sz="9600" b="1" dirty="0">
                <a:solidFill>
                  <a:srgbClr val="0000CC"/>
                </a:solidFill>
              </a:rPr>
              <a:t>единица «1». </a:t>
            </a:r>
          </a:p>
          <a:p>
            <a:r>
              <a:rPr lang="ru-RU" sz="9600" dirty="0"/>
              <a:t>В результате получилось новое число  —  </a:t>
            </a:r>
            <a:r>
              <a:rPr lang="ru-RU" sz="14400" b="1" dirty="0"/>
              <a:t>«</a:t>
            </a:r>
            <a:r>
              <a:rPr lang="ru-RU" sz="14400" b="1" dirty="0">
                <a:solidFill>
                  <a:srgbClr val="0000CC"/>
                </a:solidFill>
              </a:rPr>
              <a:t>5» пять</a:t>
            </a:r>
            <a:r>
              <a:rPr lang="ru-RU" sz="14400" b="1" dirty="0"/>
              <a:t>.   </a:t>
            </a:r>
            <a:r>
              <a:rPr lang="ru-RU" sz="9600" dirty="0"/>
              <a:t>Таким образом,  из двух данных чисел </a:t>
            </a:r>
            <a:r>
              <a:rPr lang="ru-RU" sz="14400" dirty="0"/>
              <a:t> </a:t>
            </a:r>
            <a:r>
              <a:rPr lang="ru-RU" sz="14400" b="1" dirty="0">
                <a:solidFill>
                  <a:srgbClr val="0000CC"/>
                </a:solidFill>
              </a:rPr>
              <a:t>«4»  и  «1»,</a:t>
            </a:r>
            <a:r>
              <a:rPr lang="ru-RU" sz="14400" dirty="0"/>
              <a:t> </a:t>
            </a:r>
            <a:r>
              <a:rPr lang="ru-RU" sz="9600" dirty="0"/>
              <a:t> составлено одно новое число: </a:t>
            </a:r>
            <a:r>
              <a:rPr lang="ru-RU" sz="14400" dirty="0"/>
              <a:t> </a:t>
            </a:r>
            <a:r>
              <a:rPr lang="ru-RU" sz="14400" b="1" dirty="0">
                <a:solidFill>
                  <a:srgbClr val="0000CC"/>
                </a:solidFill>
              </a:rPr>
              <a:t>«5» пять,</a:t>
            </a:r>
            <a:r>
              <a:rPr lang="ru-RU" sz="9600" dirty="0"/>
              <a:t>  то есть произведено  арифметическое действие  </a:t>
            </a:r>
            <a:r>
              <a:rPr lang="ru-RU" sz="14400" b="1" dirty="0">
                <a:solidFill>
                  <a:srgbClr val="FF0000"/>
                </a:solidFill>
              </a:rPr>
              <a:t>«СЛОЖЕНИЕ» </a:t>
            </a:r>
            <a:r>
              <a:rPr lang="ru-RU" sz="9600" dirty="0"/>
              <a:t>над данными числами </a:t>
            </a:r>
            <a:r>
              <a:rPr lang="ru-RU" sz="14400" b="1" dirty="0">
                <a:solidFill>
                  <a:srgbClr val="0000CC"/>
                </a:solidFill>
              </a:rPr>
              <a:t>(«4» и «1»).</a:t>
            </a:r>
            <a:endParaRPr lang="ru-RU" sz="9600" b="1" dirty="0">
              <a:solidFill>
                <a:srgbClr val="0000CC"/>
              </a:solidFill>
            </a:endParaRPr>
          </a:p>
          <a:p>
            <a:pPr algn="just"/>
            <a:endParaRPr lang="ru-RU" sz="11200" i="1" dirty="0">
              <a:solidFill>
                <a:srgbClr val="FF0000"/>
              </a:solidFill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669360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5597624"/>
            <a:ext cx="8784976" cy="8557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85000" lnSpcReduction="20000"/>
          </a:bodyPr>
          <a:lstStyle/>
          <a:p>
            <a:r>
              <a:rPr lang="ru-RU" sz="3900" b="1" i="1" dirty="0">
                <a:solidFill>
                  <a:srgbClr val="3333FF"/>
                </a:solidFill>
              </a:rPr>
              <a:t>Запись  сложения: </a:t>
            </a:r>
            <a:r>
              <a:rPr lang="ru-RU" sz="3900" b="1" i="1" dirty="0" err="1">
                <a:solidFill>
                  <a:srgbClr val="3333FF"/>
                </a:solidFill>
              </a:rPr>
              <a:t>4+1=5</a:t>
            </a:r>
            <a:r>
              <a:rPr lang="ru-RU" sz="3900" b="1" i="1" dirty="0">
                <a:solidFill>
                  <a:srgbClr val="3333FF"/>
                </a:solidFill>
              </a:rPr>
              <a:t>, </a:t>
            </a:r>
            <a:r>
              <a:rPr lang="ru-RU" sz="3900" b="1" i="1" dirty="0" err="1">
                <a:solidFill>
                  <a:srgbClr val="3333FF"/>
                </a:solidFill>
              </a:rPr>
              <a:t>8+3=11</a:t>
            </a:r>
            <a:r>
              <a:rPr lang="ru-RU" sz="3900" b="1" i="1" dirty="0">
                <a:solidFill>
                  <a:srgbClr val="3333FF"/>
                </a:solidFill>
              </a:rPr>
              <a:t>. </a:t>
            </a:r>
            <a:r>
              <a:rPr lang="ru-RU" sz="3300" b="1" i="1" dirty="0">
                <a:solidFill>
                  <a:srgbClr val="FF0000"/>
                </a:solidFill>
              </a:rPr>
              <a:t>«4» «1» «8»  «3»  - слагаемые;  «5» и «11» - сумма</a:t>
            </a:r>
            <a:endParaRPr lang="ru-RU" sz="33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>Арифметические действия </a:t>
            </a: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24744"/>
            <a:ext cx="8784976" cy="453650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25000" lnSpcReduction="20000"/>
          </a:bodyPr>
          <a:lstStyle/>
          <a:p>
            <a:pPr algn="just"/>
            <a:r>
              <a:rPr lang="ru-RU" sz="6000" b="1" i="1" dirty="0"/>
              <a:t>Арифметические </a:t>
            </a:r>
            <a:r>
              <a:rPr lang="ru-RU" sz="6000" b="1" i="1" dirty="0">
                <a:solidFill>
                  <a:srgbClr val="3333FF"/>
                </a:solidFill>
              </a:rPr>
              <a:t>действия. Запись, знаки, результат.</a:t>
            </a:r>
            <a:endParaRPr lang="ru-RU" sz="1400" b="1" i="1" dirty="0">
              <a:solidFill>
                <a:srgbClr val="3333FF"/>
              </a:solidFill>
            </a:endParaRPr>
          </a:p>
          <a:p>
            <a:r>
              <a:rPr lang="ru-RU" sz="16000" b="1" i="1" dirty="0">
                <a:solidFill>
                  <a:srgbClr val="3333FF"/>
                </a:solidFill>
              </a:rPr>
              <a:t>Вычитание </a:t>
            </a:r>
            <a:r>
              <a:rPr lang="ru-RU" sz="11200" b="1" i="1" dirty="0">
                <a:solidFill>
                  <a:srgbClr val="3333FF"/>
                </a:solidFill>
              </a:rPr>
              <a:t>– есть нахождение одного из слагаемых чисел по сумме (или другому слагаемому). Данная сумма получило название  «УМЕНЬШАЕМОГО» , а данное слагаемое   вычитаемого.. Искомое слагаемое – «РАЗНОСТЬ». По сути это то же самое действие , а именно,  действие  посредством которого несколько чисел соединяются в одно.</a:t>
            </a:r>
          </a:p>
          <a:p>
            <a:r>
              <a:rPr lang="ru-RU" sz="11200" b="1" i="1" dirty="0">
                <a:solidFill>
                  <a:srgbClr val="3333FF"/>
                </a:solidFill>
              </a:rPr>
              <a:t>Запись: </a:t>
            </a:r>
            <a:r>
              <a:rPr lang="ru-RU" sz="11200" b="1" i="1" dirty="0" err="1">
                <a:solidFill>
                  <a:srgbClr val="3333FF"/>
                </a:solidFill>
              </a:rPr>
              <a:t>15-7=8</a:t>
            </a:r>
            <a:r>
              <a:rPr lang="ru-RU" sz="11200" b="1" i="1" dirty="0">
                <a:solidFill>
                  <a:srgbClr val="3333FF"/>
                </a:solidFill>
              </a:rPr>
              <a:t>. </a:t>
            </a:r>
            <a:r>
              <a:rPr lang="ru-RU" sz="16000" b="1" i="1" dirty="0">
                <a:solidFill>
                  <a:srgbClr val="FF0000"/>
                </a:solidFill>
              </a:rPr>
              <a:t>«15» – уменьшаемое, «7» – вычитаемое, «8» – разность.</a:t>
            </a:r>
            <a:endParaRPr lang="ru-RU" sz="9600" b="1" dirty="0">
              <a:solidFill>
                <a:srgbClr val="FF0000"/>
              </a:solidFill>
            </a:endParaRPr>
          </a:p>
          <a:p>
            <a:pPr algn="just"/>
            <a:endParaRPr lang="ru-RU" sz="11200" i="1" dirty="0">
              <a:solidFill>
                <a:srgbClr val="FF0000"/>
              </a:solidFill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84368" y="6669360"/>
            <a:ext cx="1259632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5597624"/>
            <a:ext cx="8784976" cy="8557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85000" lnSpcReduction="10000"/>
          </a:bodyPr>
          <a:lstStyle/>
          <a:p>
            <a:r>
              <a:rPr lang="ru-RU" sz="3900" b="1" i="1" dirty="0">
                <a:solidFill>
                  <a:srgbClr val="3333FF"/>
                </a:solidFill>
              </a:rPr>
              <a:t>Запись  сложения: </a:t>
            </a:r>
            <a:r>
              <a:rPr lang="ru-RU" sz="3900" b="1" i="1" dirty="0" err="1">
                <a:solidFill>
                  <a:srgbClr val="3333FF"/>
                </a:solidFill>
              </a:rPr>
              <a:t>8+7=15</a:t>
            </a:r>
            <a:r>
              <a:rPr lang="ru-RU" sz="3900" b="1" i="1" dirty="0">
                <a:solidFill>
                  <a:srgbClr val="3333FF"/>
                </a:solidFill>
              </a:rPr>
              <a:t>  - есть проверка.</a:t>
            </a:r>
            <a:endParaRPr lang="ru-RU" sz="33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Понятия, определения, 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-99392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4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Picture 2" descr="https://s1.studylib.ru/store/data/000502274_1-5bb0dffa008e5bc935fc4a8e240edecd.png"/>
          <p:cNvPicPr>
            <a:picLocks noChangeAspect="1" noChangeArrowheads="1"/>
          </p:cNvPicPr>
          <p:nvPr/>
        </p:nvPicPr>
        <p:blipFill>
          <a:blip r:embed="rId2" cstate="print"/>
          <a:srcRect t="28833" b="26815"/>
          <a:stretch>
            <a:fillRect/>
          </a:stretch>
        </p:blipFill>
        <p:spPr bwMode="auto">
          <a:xfrm>
            <a:off x="251520" y="1988840"/>
            <a:ext cx="8568952" cy="4608495"/>
          </a:xfrm>
          <a:prstGeom prst="rect">
            <a:avLst/>
          </a:prstGeom>
          <a:noFill/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31F3D91B-C508-4974-AB59-74C3AB2D5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64704"/>
            <a:ext cx="8784976" cy="1017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Основные</a:t>
            </a: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9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0354" name="Picture 2" descr="https://for-kidsandmum.ru/images/1015706724.jpg"/>
          <p:cNvPicPr>
            <a:picLocks noChangeAspect="1" noChangeArrowheads="1"/>
          </p:cNvPicPr>
          <p:nvPr/>
        </p:nvPicPr>
        <p:blipFill>
          <a:blip r:embed="rId2" cstate="print"/>
          <a:srcRect b="55321"/>
          <a:stretch>
            <a:fillRect/>
          </a:stretch>
        </p:blipFill>
        <p:spPr bwMode="auto">
          <a:xfrm>
            <a:off x="251520" y="1052736"/>
            <a:ext cx="8712968" cy="5805264"/>
          </a:xfrm>
          <a:prstGeom prst="rect">
            <a:avLst/>
          </a:prstGeom>
          <a:noFill/>
        </p:spPr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0354" name="Picture 2" descr="https://for-kidsandmum.ru/images/1015706724.jpg"/>
          <p:cNvPicPr>
            <a:picLocks noChangeAspect="1" noChangeArrowheads="1"/>
          </p:cNvPicPr>
          <p:nvPr/>
        </p:nvPicPr>
        <p:blipFill>
          <a:blip r:embed="rId2" cstate="print"/>
          <a:srcRect b="92939"/>
          <a:stretch>
            <a:fillRect/>
          </a:stretch>
        </p:blipFill>
        <p:spPr bwMode="auto">
          <a:xfrm>
            <a:off x="251520" y="1052736"/>
            <a:ext cx="8712968" cy="917667"/>
          </a:xfrm>
          <a:prstGeom prst="rect">
            <a:avLst/>
          </a:prstGeom>
          <a:noFill/>
        </p:spPr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1378" name="Picture 2" descr="https://for-kidsandmum.ru/images/1015706724.jpg"/>
          <p:cNvPicPr>
            <a:picLocks noChangeAspect="1" noChangeArrowheads="1"/>
          </p:cNvPicPr>
          <p:nvPr/>
        </p:nvPicPr>
        <p:blipFill>
          <a:blip r:embed="rId2" cstate="print"/>
          <a:srcRect t="44257" b="11064"/>
          <a:stretch>
            <a:fillRect/>
          </a:stretch>
        </p:blipFill>
        <p:spPr bwMode="auto">
          <a:xfrm>
            <a:off x="180528" y="1988804"/>
            <a:ext cx="8963472" cy="486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0354" name="Picture 2" descr="https://for-kidsandmum.ru/images/1015706724.jpg"/>
          <p:cNvPicPr>
            <a:picLocks noChangeAspect="1" noChangeArrowheads="1"/>
          </p:cNvPicPr>
          <p:nvPr/>
        </p:nvPicPr>
        <p:blipFill>
          <a:blip r:embed="rId2" cstate="print"/>
          <a:srcRect b="92939"/>
          <a:stretch>
            <a:fillRect/>
          </a:stretch>
        </p:blipFill>
        <p:spPr bwMode="auto">
          <a:xfrm>
            <a:off x="251520" y="1052737"/>
            <a:ext cx="8712968" cy="432048"/>
          </a:xfrm>
          <a:prstGeom prst="rect">
            <a:avLst/>
          </a:prstGeom>
          <a:noFill/>
        </p:spPr>
      </p:pic>
      <p:pic>
        <p:nvPicPr>
          <p:cNvPr id="102402" name="Picture 2" descr="https://ds02.infourok.ru/uploads/ex/0166/000740dd-ee993532/5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9036496" cy="5661247"/>
          </a:xfrm>
          <a:prstGeom prst="rect">
            <a:avLst/>
          </a:prstGeom>
          <a:noFill/>
        </p:spPr>
      </p:pic>
      <p:sp>
        <p:nvSpPr>
          <p:cNvPr id="16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524000" y="1628799"/>
          <a:ext cx="6096000" cy="5018139"/>
        </p:xfrm>
        <a:graphic>
          <a:graphicData uri="http://schemas.openxmlformats.org/drawingml/2006/table">
            <a:tbl>
              <a:tblPr/>
              <a:tblGrid>
                <a:gridCol w="630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5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+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+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+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ru-RU" sz="2500" b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) +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c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500" b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+ (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ru-RU" sz="2500" b="1" i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 + </a:t>
                      </a:r>
                      <a:r>
                        <a:rPr lang="ru-RU" sz="2500" b="1" i="1" dirty="0" err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c</a:t>
                      </a:r>
                      <a:r>
                        <a:rPr lang="ru-RU" sz="2500" b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1" i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 + </a:t>
                      </a:r>
                      <a:r>
                        <a:rPr lang="ru-RU" sz="2500" b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0 = 0 </a:t>
                      </a:r>
                      <a:r>
                        <a:rPr lang="ru-RU" sz="2500" b="1" i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+ a = a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1" i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 +</a:t>
                      </a:r>
                      <a:r>
                        <a:rPr lang="ru-RU" sz="2500" b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( –</a:t>
                      </a:r>
                      <a:r>
                        <a:rPr lang="ru-RU" sz="2500" b="1" i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ru-RU" sz="2500" b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r>
                        <a:rPr lang="ru-RU" sz="2500" b="1" i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=</a:t>
                      </a:r>
                      <a:r>
                        <a:rPr lang="ru-RU" sz="2500" b="1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49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56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 «0»делить нельзя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3459" name="Рисунок 1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8" name="Рисунок 2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7" name="Рисунок 3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6" name="Рисунок 4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5" name="Рисунок 5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4" name="Рисунок 6" descr="Электронный 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509120"/>
            <a:ext cx="1085850" cy="419100"/>
          </a:xfrm>
          <a:prstGeom prst="rect">
            <a:avLst/>
          </a:prstGeom>
          <a:solidFill>
            <a:srgbClr val="EBF1DE"/>
          </a:solidFill>
        </p:spPr>
      </p:pic>
      <p:pic>
        <p:nvPicPr>
          <p:cNvPr id="103453" name="Рисунок 7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2" name="Рисунок 8" descr="Электронный 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1914525" cy="323850"/>
          </a:xfrm>
          <a:prstGeom prst="rect">
            <a:avLst/>
          </a:prstGeom>
          <a:noFill/>
        </p:spPr>
      </p:pic>
      <p:pic>
        <p:nvPicPr>
          <p:cNvPr id="103451" name="Рисунок 9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50" name="Рисунок 10" descr="Электронный 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933056"/>
            <a:ext cx="1543050" cy="314325"/>
          </a:xfrm>
          <a:prstGeom prst="rect">
            <a:avLst/>
          </a:prstGeom>
          <a:noFill/>
        </p:spPr>
      </p:pic>
      <p:pic>
        <p:nvPicPr>
          <p:cNvPr id="103449" name="Рисунок 11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48" name="Рисунок 12" descr="Электронный 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869160"/>
            <a:ext cx="1552575" cy="314325"/>
          </a:xfrm>
          <a:prstGeom prst="rect">
            <a:avLst/>
          </a:prstGeom>
          <a:noFill/>
        </p:spPr>
      </p:pic>
      <p:pic>
        <p:nvPicPr>
          <p:cNvPr id="103447" name="Рисунок 13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46" name="Рисунок 14" descr="Электронный 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645024"/>
            <a:ext cx="2276475" cy="3429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103445" name="Рисунок 15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103444" name="Рисунок 16" descr="Электронный 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229200"/>
            <a:ext cx="923925" cy="571500"/>
          </a:xfrm>
          <a:prstGeom prst="rect">
            <a:avLst/>
          </a:prstGeom>
          <a:noFill/>
        </p:spPr>
      </p:pic>
      <p:pic>
        <p:nvPicPr>
          <p:cNvPr id="103443" name="Рисунок 17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00472" cy="800472"/>
          </a:xfrm>
          <a:prstGeom prst="rect">
            <a:avLst/>
          </a:prstGeom>
          <a:noFill/>
        </p:spPr>
      </p:pic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827584" y="1052736"/>
            <a:ext cx="8280920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3D9B0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Свойства арифметических действий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Рисунок 17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61248"/>
            <a:ext cx="800472" cy="800472"/>
          </a:xfrm>
          <a:prstGeom prst="rect">
            <a:avLst/>
          </a:prstGeom>
          <a:noFill/>
        </p:spPr>
      </p:pic>
      <p:pic>
        <p:nvPicPr>
          <p:cNvPr id="53" name="Рисунок 17" descr="Справочник по математике для школьников арифметика свойства арифметических дей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284984"/>
            <a:ext cx="800472" cy="80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51520" y="1124745"/>
            <a:ext cx="8712968" cy="55363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D9B0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Порядок выполнения арифметических действий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Сложение и вычитание называют действиями первой ступени, умножение и деление – действиями второй ступени, возведение в степень и извлечение корня – действиями третьей ступени.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Действия одной ступени выполняются в том же порядке, в каком они записаны в формуле.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в формуле содержатся действия разных ступеней, то сначала выполняют действия высших ступеней, а затем низших ступеней.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формула содержит скобки, то сначала выполняют действия в скобках. Скобки бывают круглыми, квадратными и фигурными, причем между ними нет никакой разницы.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скобки содержат другие скобки, то сначала выполняют действия во «внутренних» скобках.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D9B0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Умножение натуральных чисел на 10, 100, 1000 и т.д.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того, чтобы умножить натуральное число на 10 ,  100 ,  1000 и т.д., нужно справа приписать к нему столько нулей, сколько содержится в числе 10, 100, 1000 …..и т.д. соответственно.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Номер слайда 2"/>
          <p:cNvSpPr txBox="1">
            <a:spLocks/>
          </p:cNvSpPr>
          <p:nvPr/>
        </p:nvSpPr>
        <p:spPr>
          <a:xfrm>
            <a:off x="7847856" y="6165304"/>
            <a:ext cx="1296144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323528" y="1152326"/>
            <a:ext cx="8496944" cy="138499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Действительно, например, число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3610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из трёх тысяч, шести сотен и одного десятка,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D9B0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Справочник по математике для школьников арифметика целые числа десятичная система счисления"/>
              </a:rPr>
              <a:t>поэтому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Электронный справочник по математике для школьников арифметика свойства арифметических действ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8424936" cy="39169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напоминания)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1124744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err="1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4648447076=</a:t>
            </a:r>
            <a:endParaRPr kumimoji="0" lang="ru-RU" sz="3600" b="1" i="0" u="none" strike="noStrike" cap="none" normalizeH="0" baseline="0" dirty="0" bmk="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3х2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+2х10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+1х2+3х5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+1х5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+6х5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b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=(3х2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)+( 2х10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)+( 1х2)+5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(3х5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)+( 1х5</a:t>
            </a:r>
            <a:r>
              <a:rPr kumimoji="0" lang="ru-RU" sz="3600" b="1" i="0" u="none" strike="noStrike" cap="none" normalizeH="0" baseline="3000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+( </a:t>
            </a:r>
            <a:r>
              <a:rPr kumimoji="0" lang="ru-RU" sz="3600" b="1" i="0" u="none" strike="noStrike" cap="none" normalizeH="0" baseline="0" dirty="0" err="1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6х5</a:t>
            </a:r>
            <a:r>
              <a:rPr kumimoji="0" lang="ru-RU" sz="3600" b="1" i="0" u="none" strike="noStrike" cap="none" normalizeH="0" baseline="30000" dirty="0" err="1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3600" b="1" i="0" u="none" strike="noStrike" cap="none" normalizeH="0" baseline="0" dirty="0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3600" b="1" i="0" u="none" strike="noStrike" cap="none" normalizeH="0" baseline="0" dirty="0" err="1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=1,464844076х10</a:t>
            </a:r>
            <a:r>
              <a:rPr kumimoji="0" lang="ru-RU" sz="3600" b="1" i="0" u="none" strike="noStrike" cap="none" normalizeH="0" baseline="30000" dirty="0" err="1" bmk="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8064896" cy="172819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(общее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35496" y="-27384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1052736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04963"/>
            <a:ext cx="8892480" cy="50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1052736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07504" y="1916832"/>
            <a:ext cx="8892480" cy="48936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3х2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+1х2+3х5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+1х5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+6х5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2х2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+4х2+3х10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3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+2х2+4х10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4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5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6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980728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395536" y="1790814"/>
            <a:ext cx="8424936" cy="286232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7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8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9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10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67544" y="4638035"/>
            <a:ext cx="8352928" cy="20313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11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3х2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+1х2+3х5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+1х5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+6х5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12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2х2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+4х2+3х10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13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Понятия, определения, 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5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0" name="Picture 2" descr="https://s1.studylib.ru/store/data/000502274_1-5bb0dffa008e5bc935fc4a8e240edecd.png"/>
          <p:cNvPicPr>
            <a:picLocks noChangeAspect="1" noChangeArrowheads="1"/>
          </p:cNvPicPr>
          <p:nvPr/>
        </p:nvPicPr>
        <p:blipFill>
          <a:blip r:embed="rId2" cstate="print"/>
          <a:srcRect t="49016" b="2883"/>
          <a:stretch>
            <a:fillRect/>
          </a:stretch>
        </p:blipFill>
        <p:spPr bwMode="auto">
          <a:xfrm>
            <a:off x="179512" y="2121779"/>
            <a:ext cx="8736905" cy="4691597"/>
          </a:xfrm>
          <a:prstGeom prst="rect">
            <a:avLst/>
          </a:prstGeom>
          <a:noFill/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0A45E3B8-79DC-432D-ACF1-6F93877E2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767417"/>
            <a:ext cx="8964488" cy="1293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Основные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 </a:t>
            </a:r>
            <a:r>
              <a:rPr kumimoji="0" lang="ru-RU" sz="24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(продолжение)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9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95227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539552" y="1772816"/>
            <a:ext cx="8568952" cy="501675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13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14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15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16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17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18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19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20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95227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360040" y="1780073"/>
            <a:ext cx="86764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21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3х2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+1х2+3х5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+1х5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+6х5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22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2х2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+4х2+3х10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23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24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25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+6х10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26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27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000" b="1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напоминание)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95227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Выполнить действие и определить. Ответ представить в цифровой и экспоненциальной форме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51520" y="2238689"/>
            <a:ext cx="864096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26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27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+5х10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28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29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Вариант 30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=4х10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+3х10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+2х10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+1х10</a:t>
            </a:r>
            <a:r>
              <a:rPr kumimoji="0" lang="ru-RU" sz="2400" b="1" i="0" u="none" strike="noStrike" cap="none" normalizeH="0" baseline="3000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=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32" y="44624"/>
            <a:ext cx="7890080" cy="1080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ctr"/>
            <a:r>
              <a:rPr lang="ru-RU" sz="3200" b="1" i="1" dirty="0">
                <a:solidFill>
                  <a:srgbClr val="0000CC"/>
                </a:solidFill>
                <a:latin typeface="Calibri" pitchFamily="34" charset="0"/>
              </a:rPr>
              <a:t>Арифметические действия и свойства </a:t>
            </a:r>
            <a: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  <a:t/>
            </a:r>
            <a:br>
              <a:rPr lang="ru-RU" sz="3600" b="1" i="1" dirty="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(общие </a:t>
            </a:r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напоминание </a:t>
            </a: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признаки делимости</a:t>
            </a:r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ru-RU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7847856" y="5877272"/>
            <a:ext cx="1296144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144463" y="15240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1512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(признаки делимости)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54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352928" cy="526297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CC"/>
                </a:solidFill>
              </a:rPr>
              <a:t>При́знак</a:t>
            </a:r>
            <a:r>
              <a:rPr lang="ru-RU" sz="3600" b="1" dirty="0">
                <a:solidFill>
                  <a:srgbClr val="0000CC"/>
                </a:solidFill>
              </a:rPr>
              <a:t>  </a:t>
            </a:r>
            <a:r>
              <a:rPr lang="ru-RU" sz="3600" b="1" dirty="0" err="1">
                <a:solidFill>
                  <a:srgbClr val="0000CC"/>
                </a:solidFill>
              </a:rPr>
              <a:t>дели́мости</a:t>
            </a:r>
            <a:r>
              <a:rPr lang="ru-RU" sz="3600" b="1" dirty="0">
                <a:solidFill>
                  <a:srgbClr val="0000CC"/>
                </a:solidFill>
              </a:rPr>
              <a:t> — алгоритм, позволяющий сравнительно быстро определить, </a:t>
            </a:r>
            <a:r>
              <a:rPr lang="ru-RU" sz="4000" b="1" dirty="0">
                <a:solidFill>
                  <a:srgbClr val="C00000"/>
                </a:solidFill>
              </a:rPr>
              <a:t>является ли число </a:t>
            </a:r>
            <a:r>
              <a:rPr lang="ru-RU" sz="4000" b="1" i="1" dirty="0">
                <a:solidFill>
                  <a:srgbClr val="C00000"/>
                </a:solidFill>
              </a:rPr>
              <a:t>кратным заранее заданному. </a:t>
            </a:r>
            <a:r>
              <a:rPr lang="ru-RU" sz="3600" b="1" dirty="0">
                <a:solidFill>
                  <a:srgbClr val="0000CC"/>
                </a:solidFill>
              </a:rPr>
              <a:t>Если признак делимости позволяет выяснить не только делимость числа на заранее заданное, но и остаток от деления, то его называют признаком </a:t>
            </a:r>
          </a:p>
          <a:p>
            <a:pPr algn="ctr"/>
            <a:r>
              <a:rPr lang="ru-RU" sz="4000" b="1" i="1" dirty="0" err="1">
                <a:solidFill>
                  <a:srgbClr val="FF0000"/>
                </a:solidFill>
              </a:rPr>
              <a:t>равноостаточности</a:t>
            </a:r>
            <a:r>
              <a:rPr lang="ru-RU" sz="40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316416" y="6021288"/>
            <a:ext cx="1043608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60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1512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(признаки делимости)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4690" name="Picture 2" descr="https://i.pinimg.com/736x/14/d5/4a/14d54a2e18a59db0b95400b7c813617a--mathematics-mat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80" y="1412776"/>
            <a:ext cx="8280920" cy="5301208"/>
          </a:xfrm>
          <a:prstGeom prst="rect">
            <a:avLst/>
          </a:prstGeom>
          <a:noFill/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1512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(признаки делимости)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err="1">
                <a:solidFill>
                  <a:srgbClr val="FFFF00"/>
                </a:solidFill>
                <a:latin typeface="Calibri" pitchFamily="34" charset="0"/>
              </a:rPr>
              <a:t>матем</a:t>
            </a:r>
            <a:endParaRPr kumimoji="0" lang="ru-RU" sz="9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6738" name="Picture 2" descr="https://avatars.mds.yandex.net/get-zen_doc/3704848/pub_5f0af03f08e7254af45e0a3b_5f0af1c7c59fac607fbe09f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924676"/>
          </a:xfrm>
          <a:prstGeom prst="rect">
            <a:avLst/>
          </a:prstGeom>
          <a:noFill/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7847856" y="685800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dirty="0" err="1">
                <a:solidFill>
                  <a:srgbClr val="FFFF00"/>
                </a:solidFill>
                <a:latin typeface="Calibri" pitchFamily="34" charset="0"/>
              </a:rPr>
              <a:t>матем</a:t>
            </a:r>
            <a:endParaRPr kumimoji="0" lang="ru-RU" sz="9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1512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(признаки делимости)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5718" name="Picture 6" descr="https://ds04.infourok.ru/uploads/ex/0ff0/000e8edf-27b1124c/img10.jpg"/>
          <p:cNvPicPr>
            <a:picLocks noChangeAspect="1" noChangeArrowheads="1"/>
          </p:cNvPicPr>
          <p:nvPr/>
        </p:nvPicPr>
        <p:blipFill>
          <a:blip r:embed="rId2" cstate="print"/>
          <a:srcRect b="9974"/>
          <a:stretch>
            <a:fillRect/>
          </a:stretch>
        </p:blipFill>
        <p:spPr bwMode="auto">
          <a:xfrm>
            <a:off x="395536" y="1340768"/>
            <a:ext cx="8424936" cy="5517232"/>
          </a:xfrm>
          <a:prstGeom prst="rect">
            <a:avLst/>
          </a:prstGeom>
          <a:noFill/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1512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(признаки делимости)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7762" name="Picture 2" descr="https://ds04.infourok.ru/uploads/ex/044e/000213a5-195d2936/img13.jpg"/>
          <p:cNvPicPr>
            <a:picLocks noChangeAspect="1" noChangeArrowheads="1"/>
          </p:cNvPicPr>
          <p:nvPr/>
        </p:nvPicPr>
        <p:blipFill>
          <a:blip r:embed="rId2" cstate="print"/>
          <a:srcRect b="26247"/>
          <a:stretch>
            <a:fillRect/>
          </a:stretch>
        </p:blipFill>
        <p:spPr bwMode="auto">
          <a:xfrm>
            <a:off x="323528" y="1412776"/>
            <a:ext cx="8568952" cy="5202017"/>
          </a:xfrm>
          <a:prstGeom prst="rect">
            <a:avLst/>
          </a:prstGeom>
          <a:noFill/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8000256" y="61736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15121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(признаки делимости)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8786" name="Picture 2" descr="https://cf.ppt-online.org/files/slide/x/XD1ikecvx7zsLPVIdTJr60uBGmFMtgyZQbA28Y/slide-12.jpg"/>
          <p:cNvPicPr>
            <a:picLocks noChangeAspect="1" noChangeArrowheads="1"/>
          </p:cNvPicPr>
          <p:nvPr/>
        </p:nvPicPr>
        <p:blipFill>
          <a:blip r:embed="rId2" cstate="print"/>
          <a:srcRect t="3850" b="7699"/>
          <a:stretch>
            <a:fillRect/>
          </a:stretch>
        </p:blipFill>
        <p:spPr bwMode="auto">
          <a:xfrm>
            <a:off x="144016" y="1340768"/>
            <a:ext cx="8892480" cy="5244354"/>
          </a:xfrm>
          <a:prstGeom prst="rect">
            <a:avLst/>
          </a:prstGeom>
          <a:noFill/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738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Понятия, определения, 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6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874" name="Picture 2" descr="https://dic.academic.ru/pictures/polytechnic/0901-44.jpg"/>
          <p:cNvPicPr>
            <a:picLocks noChangeAspect="1" noChangeArrowheads="1"/>
          </p:cNvPicPr>
          <p:nvPr/>
        </p:nvPicPr>
        <p:blipFill>
          <a:blip r:embed="rId2" cstate="print"/>
          <a:srcRect b="64344"/>
          <a:stretch>
            <a:fillRect/>
          </a:stretch>
        </p:blipFill>
        <p:spPr bwMode="auto">
          <a:xfrm>
            <a:off x="144016" y="1844824"/>
            <a:ext cx="8892480" cy="4903504"/>
          </a:xfrm>
          <a:prstGeom prst="rect">
            <a:avLst/>
          </a:prstGeom>
          <a:noFill/>
        </p:spPr>
      </p:pic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969F2EF6-5DAF-4669-BC36-425BD3AC8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620688"/>
            <a:ext cx="8964488" cy="1293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Основные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 </a:t>
            </a:r>
            <a:r>
              <a:rPr kumimoji="0" lang="ru-RU" sz="2400" b="1" i="1" u="none" strike="noStrike" cap="none" normalizeH="0" dirty="0">
                <a:ln>
                  <a:noFill/>
                </a:ln>
                <a:solidFill>
                  <a:srgbClr val="00009E"/>
                </a:solidFill>
                <a:effectLst/>
                <a:latin typeface="Arial" pitchFamily="34" charset="0"/>
                <a:cs typeface="Arial" pitchFamily="34" charset="0"/>
              </a:rPr>
              <a:t>(продолжение)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9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7384"/>
            <a:ext cx="821991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(выполнить задания)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1417" y="2060848"/>
          <a:ext cx="8671063" cy="4754880"/>
        </p:xfrm>
        <a:graphic>
          <a:graphicData uri="http://schemas.openxmlformats.org/drawingml/2006/table">
            <a:tbl>
              <a:tblPr/>
              <a:tblGrid>
                <a:gridCol w="5745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145875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145876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145877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5877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21618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21619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11124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2008" y="1268760"/>
            <a:ext cx="8964488" cy="72008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Определить возможное деление числа «………» на «7»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(задание расписать с алгоритмом решения)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7384"/>
            <a:ext cx="8219910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Арифметика</a:t>
            </a:r>
            <a:r>
              <a:rPr lang="ru-RU" sz="4000" b="1" i="1" dirty="0">
                <a:solidFill>
                  <a:srgbClr val="660033"/>
                </a:solidFill>
              </a:rPr>
              <a:t>. Понятия, определения, термины </a:t>
            </a:r>
            <a:r>
              <a:rPr lang="ru-RU" sz="2700" b="1" i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(выполнить задания)</a:t>
            </a:r>
            <a:endParaRPr lang="ru-RU" b="1" i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0" y="0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4016" y="1196752"/>
            <a:ext cx="8964488" cy="72008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Определить возможное деление числа «………» на «125»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(задание расписать с алгоритмом решения)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1988840"/>
          <a:ext cx="8712968" cy="4754880"/>
        </p:xfrm>
        <a:graphic>
          <a:graphicData uri="http://schemas.openxmlformats.org/drawingml/2006/table">
            <a:tbl>
              <a:tblPr/>
              <a:tblGrid>
                <a:gridCol w="2774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38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В-1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1251125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145875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145876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145877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5877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31618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21619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2618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2625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25625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6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В-26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4" name="Номер слайда 2"/>
          <p:cNvSpPr txBox="1">
            <a:spLocks/>
          </p:cNvSpPr>
          <p:nvPr/>
        </p:nvSpPr>
        <p:spPr>
          <a:xfrm>
            <a:off x="7847856" y="6021288"/>
            <a:ext cx="1296144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568952" cy="28083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Понятия, определения, термины. </a:t>
            </a:r>
            <a:br>
              <a:rPr lang="ru-RU" b="1" i="1" dirty="0">
                <a:solidFill>
                  <a:srgbClr val="660033"/>
                </a:solidFill>
              </a:rPr>
            </a:br>
            <a:r>
              <a:rPr lang="ru-RU" sz="2700" b="1" i="1" dirty="0">
                <a:solidFill>
                  <a:srgbClr val="3333FF"/>
                </a:solidFill>
              </a:rPr>
              <a:t>Средние величины</a:t>
            </a:r>
            <a:endParaRPr lang="ru-RU" b="1" i="1" dirty="0">
              <a:solidFill>
                <a:srgbClr val="3333FF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0"/>
            <a:ext cx="1440160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FFFF00"/>
                </a:solidFill>
                <a:latin typeface="Calibri" pitchFamily="34" charset="0"/>
              </a:rPr>
              <a:t>Математика (основы)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703840" y="5805264"/>
            <a:ext cx="1440160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FFFF00"/>
                </a:solidFill>
                <a:latin typeface="Calibri" pitchFamily="34" charset="0"/>
              </a:rPr>
              <a:t>Математика (основы)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66408"/>
            <a:ext cx="8682168" cy="49038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Средняя величина</a:t>
            </a:r>
            <a:endParaRPr lang="ru-RU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0"/>
            <a:ext cx="8784976" cy="17081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Средние величины </a:t>
            </a:r>
            <a: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средняя арифметическая, средняя геометрическая и средняя гармоническая величина. </a:t>
            </a:r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Например,</a:t>
            </a:r>
            <a:r>
              <a:rPr lang="ru-RU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результат представления экспертных оценок 18 экспертов. Все эксперты распределены по трём лабораториям по 6 человек. Результаты оценки исследований представлены в табл. 5. 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51520" y="1484784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5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 оценки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599" y="2348880"/>
          <a:ext cx="7992888" cy="4392487"/>
        </p:xfrm>
        <a:graphic>
          <a:graphicData uri="http://schemas.openxmlformats.org/drawingml/2006/table">
            <a:tbl>
              <a:tblPr/>
              <a:tblGrid>
                <a:gridCol w="1440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7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28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1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411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Лаборатория «А»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Лаборатория «Б»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Лаборатория «В»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81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Данные экспертизы, кол-во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Данные экспертизы, кол-во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Данные экспертизы, кол-во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2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«А-1»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86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«Б-1»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89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«В-1»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225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2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«А-2»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74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«Б-2»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71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«В-2»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47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2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«А-3»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54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«Б-3»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67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«В-3»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57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2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«А-4»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111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«Б-4»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58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«В-4»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47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2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«А-5»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53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«Б-5»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110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«В-5»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94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2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«А-6»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«Б-6»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rgbClr val="000066"/>
                          </a:solidFill>
                          <a:latin typeface="Arial"/>
                          <a:ea typeface="Times New Roman"/>
                        </a:rPr>
                        <a:t>73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Эксперт </a:t>
                      </a:r>
                      <a:b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«В-6»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424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Средний результат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78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0000CC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Средний результат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CC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78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Средний результат</a:t>
                      </a: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94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149" marR="63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Номер слайда 2"/>
          <p:cNvSpPr txBox="1">
            <a:spLocks/>
          </p:cNvSpPr>
          <p:nvPr/>
        </p:nvSpPr>
        <p:spPr>
          <a:xfrm>
            <a:off x="0" y="0"/>
            <a:ext cx="1368152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6200000">
            <a:off x="-2419327" y="3760095"/>
            <a:ext cx="5517232" cy="6785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Понятия, определения, термины.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Средние величины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7775848" y="6021288"/>
            <a:ext cx="1368152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6624736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Средний арифметический результат это тот, который приходится на одного эксперта (человека) в лаборатории, т. е. количество экспертиз, приходящихся на одну лабораторию поделённое на число экспертов.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latin typeface="Arial" pitchFamily="34" charset="0"/>
                <a:cs typeface="Arial" pitchFamily="34" charset="0"/>
              </a:rPr>
              <a:t>Лаборатория «А»</a:t>
            </a:r>
            <a:r>
              <a:rPr lang="ru-RU" sz="4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latin typeface="Arial" pitchFamily="34" charset="0"/>
                <a:cs typeface="Arial" pitchFamily="34" charset="0"/>
              </a:rPr>
            </a:br>
            <a:r>
              <a:rPr lang="ru-RU" sz="4000" b="1" i="1" dirty="0"/>
              <a:t>Лаборатория «Б»</a:t>
            </a:r>
            <a:r>
              <a:rPr lang="ru-RU" sz="4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r>
              <a:rPr lang="ru-RU" sz="3600" b="1" i="1" dirty="0">
                <a:latin typeface="Arial" pitchFamily="34" charset="0"/>
                <a:cs typeface="Arial" pitchFamily="34" charset="0"/>
              </a:rPr>
              <a:t>Лаборатория «В»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420888"/>
            <a:ext cx="691276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789040"/>
            <a:ext cx="6912768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589240"/>
            <a:ext cx="720080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0" y="0"/>
            <a:ext cx="1368152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7775848" y="6165304"/>
            <a:ext cx="1368152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467544" y="64715"/>
            <a:ext cx="8712968" cy="134806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Расчёт средних геометрической и гармонической величин производиться по следующим выражениям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67544" y="1352383"/>
            <a:ext cx="856895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Средняя геометрическая величина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80928"/>
            <a:ext cx="8712968" cy="584775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Средняя гармоническая величина</a:t>
            </a:r>
            <a:endParaRPr lang="ru-RU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573016"/>
            <a:ext cx="4752528" cy="11334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043608" y="5100324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157192"/>
            <a:ext cx="2105025" cy="381000"/>
          </a:xfrm>
          <a:prstGeom prst="rect">
            <a:avLst/>
          </a:prstGeom>
          <a:noFill/>
        </p:spPr>
      </p:pic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139952" y="5052173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величины  переменных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" name="Рисунок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661248"/>
            <a:ext cx="1243136" cy="936104"/>
          </a:xfrm>
          <a:prstGeom prst="rect">
            <a:avLst/>
          </a:prstGeom>
          <a:noFill/>
        </p:spPr>
      </p:pic>
      <p:sp>
        <p:nvSpPr>
          <p:cNvPr id="968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870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988840"/>
            <a:ext cx="4248472" cy="7200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0" y="0"/>
            <a:ext cx="1115616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8028384" y="5877272"/>
            <a:ext cx="1115616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6632"/>
            <a:ext cx="7920880" cy="127419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Медиана лаборатории «А»: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если значения середины ряда равны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74   86,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тогда средняя величина,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т. е. медиана равна 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340768"/>
            <a:ext cx="2376264" cy="881443"/>
          </a:xfrm>
          <a:prstGeom prst="rect">
            <a:avLst/>
          </a:prstGeom>
          <a:noFill/>
        </p:spPr>
      </p:pic>
      <p:pic>
        <p:nvPicPr>
          <p:cNvPr id="6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1055812" cy="792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2276872"/>
            <a:ext cx="79208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Медиана лаборатории «Б»: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если значения середины ряда равны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71  73,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тогда средняя величина,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т. е. медиана равна 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501008"/>
            <a:ext cx="2808312" cy="960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4531069"/>
            <a:ext cx="799288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Медиана лаборатории «В»: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если значения середины ряда равны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57  77,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тогда средняя величина,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т. е. медиана равна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733256"/>
            <a:ext cx="2724150" cy="1052736"/>
          </a:xfrm>
          <a:prstGeom prst="rect">
            <a:avLst/>
          </a:prstGeom>
          <a:noFill/>
        </p:spPr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7775848" y="5877272"/>
            <a:ext cx="1368152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35496" y="44624"/>
            <a:ext cx="1368152" cy="1008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1055812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560840" cy="72008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Медиана (продолжение)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87421"/>
            <a:ext cx="8856984" cy="120141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ряд состоит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нечётного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числа значений, то медианой будет величина, находящаяся точно по середине: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014506"/>
            <a:ext cx="6480720" cy="1126462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47  47  </a:t>
            </a:r>
            <a:r>
              <a:rPr lang="ru-RU" sz="4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94  225 – величина </a:t>
            </a:r>
            <a:b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– медиана</a:t>
            </a:r>
            <a:endParaRPr lang="ru-RU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1055812" cy="792088"/>
          </a:xfrm>
          <a:prstGeom prst="rect">
            <a:avLst/>
          </a:prstGeom>
          <a:noFill/>
        </p:spPr>
      </p:pic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107504" y="3212976"/>
            <a:ext cx="8784976" cy="26530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ряд состоит из чётного числа значений, то медианой будет среднее значение между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3-й и 4-й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(вариант лаборатории «А») величинами: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54  64  </a:t>
            </a:r>
            <a:r>
              <a:rPr kumimoji="0" lang="ru-RU" sz="32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74  79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86…111 – величина </a:t>
            </a:r>
            <a:b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  79 – медиана,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именно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949280"/>
            <a:ext cx="2505075" cy="8001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7786710" y="5877272"/>
            <a:ext cx="135729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35496" y="44624"/>
            <a:ext cx="1368152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rgbClr val="FFFF00"/>
                </a:solidFill>
                <a:latin typeface="Calibri" pitchFamily="34" charset="0"/>
              </a:rPr>
              <a:t>ТВиМСт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560840" cy="72008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Медиана (продолжение)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87421"/>
            <a:ext cx="8856984" cy="120141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ряд состоит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нечётного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числа значений, то медианой будет величина, находящаяся точно по середине: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014506"/>
            <a:ext cx="6480720" cy="1126462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47  47  </a:t>
            </a:r>
            <a:r>
              <a:rPr lang="ru-RU" sz="4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94  225 – величина </a:t>
            </a:r>
            <a:br>
              <a:rPr lang="ru-RU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– медиана</a:t>
            </a:r>
            <a:endParaRPr lang="ru-RU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1055812" cy="792088"/>
          </a:xfrm>
          <a:prstGeom prst="rect">
            <a:avLst/>
          </a:prstGeom>
          <a:noFill/>
        </p:spPr>
      </p:pic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107504" y="3212976"/>
            <a:ext cx="8784976" cy="265303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ряд состоит из чётного числа значений, то медианой будет среднее значение между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3-й и 4-й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(вариант лаборатории «А») величинами: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54  64  </a:t>
            </a:r>
            <a:r>
              <a:rPr kumimoji="0" lang="ru-RU" sz="32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74  79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86…111 – величина </a:t>
            </a:r>
            <a:b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  79 – медиана,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именно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949280"/>
            <a:ext cx="2505075" cy="8001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35496" y="-171400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7775848" y="6021288"/>
            <a:ext cx="1368152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1212746" y="107921"/>
            <a:ext cx="6718507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Стандартное отклонение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7"/>
            <a:ext cx="784887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Если рассмотреть результаты лаборатории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«А» и «Б» (табл.5),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 очевидно,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что средние величины имеют одинаковые значения –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«78» (рис.2).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631"/>
          <a:stretch>
            <a:fillRect/>
          </a:stretch>
        </p:blipFill>
        <p:spPr bwMode="auto">
          <a:xfrm>
            <a:off x="1187624" y="1844824"/>
            <a:ext cx="7632848" cy="415503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1115616" y="6034062"/>
            <a:ext cx="7848872" cy="71622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Рис.2. Шкала результатов экспертных оценок лабораторий </a:t>
            </a:r>
            <a:br>
              <a:rPr lang="ru-RU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«А» и «Б»: средние величины «А» и «Б» одинаковы –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«78», </a:t>
            </a:r>
            <a:r>
              <a:rPr lang="ru-RU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ситуации, представленные по шкале сильно отличаются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1043608" cy="936104"/>
          </a:xfrm>
          <a:prstGeom prst="rect">
            <a:avLst/>
          </a:prstGeom>
          <a:noFill/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0" y="0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459924" y="6331632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Понятия, определения, 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7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80728"/>
            <a:ext cx="8784976" cy="10170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Основные 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 (продолжение)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2" descr="https://dic.academic.ru/pictures/polytechnic/0901-44.jpg"/>
          <p:cNvPicPr>
            <a:picLocks noChangeAspect="1" noChangeArrowheads="1"/>
          </p:cNvPicPr>
          <p:nvPr/>
        </p:nvPicPr>
        <p:blipFill>
          <a:blip r:embed="rId2" cstate="print"/>
          <a:srcRect b="90786"/>
          <a:stretch>
            <a:fillRect/>
          </a:stretch>
        </p:blipFill>
        <p:spPr bwMode="auto">
          <a:xfrm>
            <a:off x="0" y="2060848"/>
            <a:ext cx="9144000" cy="1007115"/>
          </a:xfrm>
          <a:prstGeom prst="rect">
            <a:avLst/>
          </a:prstGeom>
          <a:noFill/>
        </p:spPr>
      </p:pic>
      <p:pic>
        <p:nvPicPr>
          <p:cNvPr id="82946" name="Picture 2" descr="https://dic.academic.ru/pictures/polytechnic/0901-44.jpg"/>
          <p:cNvPicPr>
            <a:picLocks noChangeAspect="1" noChangeArrowheads="1"/>
          </p:cNvPicPr>
          <p:nvPr/>
        </p:nvPicPr>
        <p:blipFill>
          <a:blip r:embed="rId2" cstate="print"/>
          <a:srcRect t="29087" b="32172"/>
          <a:stretch>
            <a:fillRect/>
          </a:stretch>
        </p:blipFill>
        <p:spPr bwMode="auto">
          <a:xfrm>
            <a:off x="35496" y="3068906"/>
            <a:ext cx="9036496" cy="360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4704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Следовательно, стандартное отклонение (СО)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это показатель, характеризующий </a:t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«отдельное отличие»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от средней величины. И становится очевидным, что величина отклонения не может быть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меньше «нуля»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1" y="44624"/>
            <a:ext cx="8856983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Стандартное отклонение (продолжение)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8326" b="1665"/>
          <a:stretch>
            <a:fillRect/>
          </a:stretch>
        </p:blipFill>
        <p:spPr bwMode="auto">
          <a:xfrm>
            <a:off x="1403648" y="3212976"/>
            <a:ext cx="7272808" cy="1584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115616" y="4869160"/>
            <a:ext cx="7704856" cy="7201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 стандартное отклонение возможно  рассчитать по формуле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5857" y="5692477"/>
            <a:ext cx="5644455" cy="9048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0" y="0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7775848" y="5805264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09276"/>
            <a:ext cx="8784976" cy="483209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где от общего количества рассматриваемых  показателей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вычитается «1».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Первая формула применяется при вычислении стандартного отклонения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генеральной совокупности, </a:t>
            </a:r>
            <a:b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вторая – при определении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стандартного отклонения выборочной совокупности. </a:t>
            </a:r>
            <a:r>
              <a:rPr lang="ru-RU" sz="24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Генеральная совокупность – все рассматриваемые результаты (объекты, события и т. п.), </a:t>
            </a:r>
            <a:r>
              <a:rPr lang="ru-RU" sz="24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выборочная совокупность это группа результатов отобранных из генеральной совокупности. </a:t>
            </a: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То есть, если имеется возможность получить данные о всех объектах совокупности (случай, результат, события и т. п.) например, как результаты представленные в табл. 5.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практике обычно такие данные собрать не представляется возможным (данные генеральной совокупности), поэтому почти всегда применяется вторая формула.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4624"/>
            <a:ext cx="7776864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Формулу для расчёта стандартного отклонения можно записать и в таком виде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836712"/>
            <a:ext cx="5400600" cy="93610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0" y="0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8172400" y="5805264"/>
            <a:ext cx="1368152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i="1" dirty="0">
                <a:solidFill>
                  <a:srgbClr val="FFFF00"/>
                </a:solidFill>
                <a:latin typeface="Calibri" pitchFamily="34" charset="0"/>
              </a:rPr>
              <a:t>Основы математики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586" y="-27384"/>
            <a:ext cx="8219910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Арифметические действия </a:t>
            </a:r>
            <a:r>
              <a:rPr lang="ru-RU" sz="3600" b="1" i="1" dirty="0">
                <a:solidFill>
                  <a:srgbClr val="0000CC"/>
                </a:solidFill>
              </a:rPr>
              <a:t>(напоминание)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72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6586" y="1196752"/>
            <a:ext cx="8219910" cy="1224136"/>
          </a:xfrm>
          <a:prstGeom prst="rect">
            <a:avLst/>
          </a:prstGeom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Возведение в степень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извлечение корня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2" name="Picture 2" descr="https://fs00.urokimatematiki.ru/jpg/ponjatie_kornja_n-j_stepeni_iz_dejstvitel_nogo_chisla_11.12.jpg"/>
          <p:cNvPicPr>
            <a:picLocks noChangeAspect="1" noChangeArrowheads="1"/>
          </p:cNvPicPr>
          <p:nvPr/>
        </p:nvPicPr>
        <p:blipFill>
          <a:blip r:embed="rId2" cstate="print"/>
          <a:srcRect l="7874" t="20997" r="7874" b="20997"/>
          <a:stretch>
            <a:fillRect/>
          </a:stretch>
        </p:blipFill>
        <p:spPr bwMode="auto">
          <a:xfrm>
            <a:off x="323528" y="2564904"/>
            <a:ext cx="8568952" cy="4032483"/>
          </a:xfrm>
          <a:prstGeom prst="rect">
            <a:avLst/>
          </a:prstGeom>
          <a:noFill/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8100392" y="6021288"/>
            <a:ext cx="1043608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60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4624"/>
            <a:ext cx="821991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</a:rPr>
              <a:t>Понятия, определения, термины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043608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fld id="{725C68B6-61C2-468F-89AB-4B9F7531AA68}" type="slidenum">
              <a:rPr lang="ru-RU" sz="6000" b="1" i="1" smtClean="0">
                <a:solidFill>
                  <a:srgbClr val="FFFF00"/>
                </a:solidFill>
              </a:rPr>
              <a:pPr/>
              <a:t>8</a:t>
            </a:fld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8766048" y="64579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36712"/>
            <a:ext cx="8784976" cy="10170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Основные (некоторые)</a:t>
            </a:r>
          </a:p>
          <a:p>
            <a:pPr marL="0" marR="0" lvl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4000" b="1" i="1" u="none" strike="noStrike" cap="none" normalizeH="0" dirty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математические обозначения (продолжение)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2" descr="https://dic.academic.ru/pictures/polytechnic/0901-44.jpg"/>
          <p:cNvPicPr>
            <a:picLocks noChangeAspect="1" noChangeArrowheads="1"/>
          </p:cNvPicPr>
          <p:nvPr/>
        </p:nvPicPr>
        <p:blipFill>
          <a:blip r:embed="rId2" cstate="print"/>
          <a:srcRect b="90786"/>
          <a:stretch>
            <a:fillRect/>
          </a:stretch>
        </p:blipFill>
        <p:spPr bwMode="auto">
          <a:xfrm>
            <a:off x="0" y="2060848"/>
            <a:ext cx="9144000" cy="1007115"/>
          </a:xfrm>
          <a:prstGeom prst="rect">
            <a:avLst/>
          </a:prstGeom>
          <a:noFill/>
        </p:spPr>
      </p:pic>
      <p:pic>
        <p:nvPicPr>
          <p:cNvPr id="82946" name="Picture 2" descr="https://dic.academic.ru/pictures/polytechnic/0901-44.jpg"/>
          <p:cNvPicPr>
            <a:picLocks noChangeAspect="1" noChangeArrowheads="1"/>
          </p:cNvPicPr>
          <p:nvPr/>
        </p:nvPicPr>
        <p:blipFill>
          <a:blip r:embed="rId2" cstate="print"/>
          <a:srcRect t="61699"/>
          <a:stretch>
            <a:fillRect/>
          </a:stretch>
        </p:blipFill>
        <p:spPr bwMode="auto">
          <a:xfrm>
            <a:off x="35496" y="2068890"/>
            <a:ext cx="9036496" cy="478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776864" cy="77841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i="1" dirty="0">
                <a:solidFill>
                  <a:srgbClr val="C00000"/>
                </a:solidFill>
              </a:rPr>
              <a:t>Начало: термин «АРИФМЕТИКА» </a:t>
            </a:r>
            <a:r>
              <a:rPr lang="ru-RU" sz="3600" b="1" i="1" dirty="0">
                <a:solidFill>
                  <a:srgbClr val="C00000"/>
                </a:solidFill>
              </a:rPr>
              <a:t>в математике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764704"/>
            <a:ext cx="8784976" cy="10801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Арифметика – наука о числе </a:t>
            </a:r>
            <a:b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(«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аритмос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и «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арифмос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  ---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число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700808"/>
            <a:ext cx="8856984" cy="295232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Первое представление о числе возникло из счёта отдельных предметов (камни, деревья, люди и т. п.). Результат  счёта: </a:t>
            </a:r>
            <a:b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один, два, три, четыре и т. д. … 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Эти числа теперь носят название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«натуральных чисел» 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или «целых чисел». Их количество бесконечно.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581128"/>
            <a:ext cx="7416824" cy="72008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Понятие </a:t>
            </a:r>
            <a:r>
              <a:rPr lang="ru-RU" sz="67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«натуральные числа»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нельзя определять как понятия «БОЛЕЕ ПРОСТЫЕ» 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027571"/>
            <a:ext cx="1259632" cy="792088"/>
          </a:xfrm>
          <a:prstGeom prst="rect">
            <a:avLst/>
          </a:prstGeom>
          <a:noFill/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-108520" y="0"/>
            <a:ext cx="1440160" cy="1052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FFFF00"/>
                </a:solidFill>
                <a:latin typeface="Calibri" pitchFamily="34" charset="0"/>
              </a:rPr>
              <a:t>Математика (основы)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3528" y="5402284"/>
            <a:ext cx="8640960" cy="141109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Значок </a:t>
            </a: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Ценная мысль</a:t>
            </a: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степени ценности сведения, отмеченные этим значком котируются выше, нежели те, которые помечены значком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Nota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Bene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Предполагается, что фрагмент текста, помеченный этим значком, имеет либо высокую практическую значимость, либо по уровню близок к научному обобщению.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847898"/>
            <a:ext cx="936104" cy="813350"/>
          </a:xfrm>
          <a:prstGeom prst="rect">
            <a:avLst/>
          </a:prstGeom>
          <a:noFill/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7668344" y="4532482"/>
            <a:ext cx="1440160" cy="813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>
                <a:solidFill>
                  <a:srgbClr val="FFFF00"/>
                </a:solidFill>
                <a:latin typeface="Calibri" pitchFamily="34" charset="0"/>
              </a:rPr>
              <a:t>Математика (основы)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15892</TotalTime>
  <Words>4530</Words>
  <Application>Microsoft Office PowerPoint</Application>
  <PresentationFormat>Экран (4:3)</PresentationFormat>
  <Paragraphs>1519</Paragraphs>
  <Slides>72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Солнцестояние</vt:lpstr>
      <vt:lpstr>ОСНОВЫ МАТЕМАТИКИ (МК Часть 1) </vt:lpstr>
      <vt:lpstr>Понятия, определения, термины</vt:lpstr>
      <vt:lpstr>Понятия, определения, термины</vt:lpstr>
      <vt:lpstr>Понятия, определения, термины</vt:lpstr>
      <vt:lpstr>Понятия, определения, термины</vt:lpstr>
      <vt:lpstr>Понятия, определения, термины</vt:lpstr>
      <vt:lpstr>Понятия, определения, термины</vt:lpstr>
      <vt:lpstr>Понятия, определения, термины</vt:lpstr>
      <vt:lpstr>Начало: термин «АРИФМЕТИКА» в математике</vt:lpstr>
      <vt:lpstr>Почему это так?!</vt:lpstr>
      <vt:lpstr>Но делить единицу на части становится необходимостью!</vt:lpstr>
      <vt:lpstr>Поэтому, если нельзя отказаться от геометрической точности измерения длин, то необходимо допущение,</vt:lpstr>
      <vt:lpstr>      Тогда «ИРРАЦИОНАЛЬНОЕ» число это совокупность (множество) некоторого количества целых положительных или целых отрицательных единиц и такой части единицы, которая не может быть выражена точно целым числом (число может быть и нулём). Совершенно очевидно, что иррациональное число представить нельзя, но можно с любой степенью точности заменить рациональным числом  Числа, являющие корнями алгебраических уравнений с целыми коэффициентами, называются алгебраическими числами.  </vt:lpstr>
      <vt:lpstr>      «ИРРАЦИОНАЛЬНОЕ» число Индивидуальное Задание: рассчитать (определить) величину диагонали АС  треугольника ABCD (что одно и то же – сторона квадрата ACEF) по стороне АВ квадрата  ABCD.  Смотри варианты в таблице. (консультация на пл. 10…13) </vt:lpstr>
      <vt:lpstr>«Отрицательные числа»!!!!</vt:lpstr>
      <vt:lpstr>«НЕВОЗМОЖНОСТЬ» вычитания большего числа из меньшего обуславливает тем, что натуральный ряд  чисел бесконечен толь в одну сторону. Но если последовательно вычитать число «1» , начиная, например из числа «7», то можно получить числа 6, 5, 4, 3, 2, 1, а далее вычитание даёт уже «отсутствие числа» и дальнейшее действие вычитание невозможно.  Потому что, если необходимо сделать вычитание всегда возможным, то  надо учитывать следующее:  – «отсутствие числа» считать также «числом» - нуль;  –  от этого числа (нуль) считать возможным отнимать ещё одну единицу и т. д.  Тогда возможно получать новые числа «с точками на верху». В настоящее время форма записи выглядит так: «-1», «-2», «-3»…и т. д. Эти числа называются целыми отрицательными числами. И стоящий в переде знак «-» носит название знака количества в отличии от знака вычитания  знака действия. Введение целых отрицательных чисел ведёт за собой и использование дробных отрицательных чисел. </vt:lpstr>
      <vt:lpstr>КОМПЛЕКСНЫЕ   ЧИСЛА</vt:lpstr>
      <vt:lpstr>КОМПЛЕСНЫЕ ЧИСЛА (продолжение)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КОМПЛЕСНЫЕ ЧИСЛА  (продолжение по операциям) Деление комплексных чисел </vt:lpstr>
      <vt:lpstr>КОМПЛЕСНЫЕ ЧИСЛА  (продолжение по операциям)</vt:lpstr>
      <vt:lpstr>КОМПЛЕСНЫЕ ЧИСЛА  (продолжение по операциям с комплексными числами)</vt:lpstr>
      <vt:lpstr>КОМПЛЕСНЫЕ ЧИСЛА  (продолжение по операциям с комплексными числами)</vt:lpstr>
      <vt:lpstr>КОМПЛЕСНЫЕ ЧИСЛА  (продолжение по операциям с комплексными числами)</vt:lpstr>
      <vt:lpstr>КОМПЛЕСНЫЕ ЧИСЛА (напоминание)</vt:lpstr>
      <vt:lpstr>Слайд 30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КОМПЛЕСНЫЕ ЧИСЛА (напоминание)</vt:lpstr>
      <vt:lpstr>Арифметические действия (напоминание)</vt:lpstr>
      <vt:lpstr>Арифметические действия (напоминание)</vt:lpstr>
      <vt:lpstr>Арифметические действия (напоминание)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напоминания)</vt:lpstr>
      <vt:lpstr>Арифметические действия и свойства  (общее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напоминание)</vt:lpstr>
      <vt:lpstr>Арифметические действия и свойства  (общие напоминание признаки делимости)</vt:lpstr>
      <vt:lpstr>Арифметика. Понятия, определения, термины (признаки делимости)</vt:lpstr>
      <vt:lpstr>Арифметика. Понятия, определения, термины (признаки делимости)</vt:lpstr>
      <vt:lpstr>Арифметика. Понятия, определения, термины (признаки делимости)</vt:lpstr>
      <vt:lpstr>Арифметика. Понятия, определения, термины (признаки делимости)</vt:lpstr>
      <vt:lpstr>Арифметика. Понятия, определения, термины (признаки делимости)</vt:lpstr>
      <vt:lpstr>Арифметика. Понятия, определения, термины (признаки делимости)</vt:lpstr>
      <vt:lpstr>Арифметика. Понятия, определения, термины (выполнить задания)</vt:lpstr>
      <vt:lpstr>Арифметика. Понятия, определения, термины (выполнить задания)</vt:lpstr>
      <vt:lpstr>Понятия, определения, термины.  Средние величины</vt:lpstr>
      <vt:lpstr>Средняя величина</vt:lpstr>
      <vt:lpstr>Средний арифметический результат это тот, который приходится на одного эксперта (человека) в лаборатории, т. е. количество экспертиз, приходящихся на одну лабораторию поделённое на число экспертов.  Лаборатория «А»   Лаборатория «Б»    Лаборатория «В»  </vt:lpstr>
      <vt:lpstr>Слайд 65</vt:lpstr>
      <vt:lpstr>Слайд 66</vt:lpstr>
      <vt:lpstr>Медиана (продолжение)</vt:lpstr>
      <vt:lpstr>Медиана (продолжение)</vt:lpstr>
      <vt:lpstr>Слайд 69</vt:lpstr>
      <vt:lpstr>Слайд 70</vt:lpstr>
      <vt:lpstr>Слайд 71</vt:lpstr>
      <vt:lpstr>Арифметические действия (напоминание)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</cp:lastModifiedBy>
  <cp:revision>2629</cp:revision>
  <dcterms:created xsi:type="dcterms:W3CDTF">2014-09-04T13:07:21Z</dcterms:created>
  <dcterms:modified xsi:type="dcterms:W3CDTF">2021-10-31T12:21:03Z</dcterms:modified>
</cp:coreProperties>
</file>